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00" r:id="rId41"/>
    <p:sldId id="295" r:id="rId42"/>
    <p:sldId id="296" r:id="rId43"/>
    <p:sldId id="297" r:id="rId44"/>
    <p:sldId id="298" r:id="rId45"/>
    <p:sldId id="299" r:id="rId4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910a8ba3e8156a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910a8ba3e8156a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cffa3886cd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cffa3886cd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cffa3886cd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cffa3886cd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ffa3886c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cffa3886c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ffa3886c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ffa3886c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cffa3886cd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cffa3886cd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ffa3886cd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ffa3886cd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fa3886cd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fa3886cd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01b020e3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01b020e3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ffa3886cd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ffa3886cd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ffa3886cd_1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ffa3886cd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cffa3886cd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cffa3886cd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ffa3886cd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ffa3886cd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ffa3886cd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cffa3886cd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ffa3886cd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ffa3886cd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cffa3886c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cffa3886c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01b020e3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01b020e3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cffa3886c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cffa3886c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cffa3886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cffa3886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d01b020e3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d01b020e3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cffa3886c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cffa3886c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01b020e3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01b020e3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1b020e3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1b020e3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910a8ba3e8156a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910a8ba3e8156a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cffa3886c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cffa3886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cffa3886cd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cffa3886cd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cffa3886cd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cffa3886c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ffa3886c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ffa3886c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cffa3886cd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cffa3886cd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cffa3886c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cffa3886c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ffa3886cd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cffa3886cd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cffa3886cd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cffa3886cd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cffa3886c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cffa3886c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cffa3886cd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cffa3886cd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01b020e3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d01b020e3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cffa3886cd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cffa3886cd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d01b020e3b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d01b020e3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cffa3886c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cffa3886c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cffa3886cd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cffa3886c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d01b020e3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d01b020e3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ffa3886cd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ffa3886c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fa3886cd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fa3886c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cffa3886cd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cffa3886c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1.jpg"/><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jpg"/><Relationship Id="rId5" Type="http://schemas.openxmlformats.org/officeDocument/2006/relationships/hyperlink" Target="http://drive.google.com/file/d/1XfxRNXFbHhCb86OnIb7N6elEqmI3VtJW/view" TargetMode="Externa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s://drive.google.com/file/d/1XfxRNXFbHhCb86OnIb7N6elEqmI3VtJW/view?usp=drive_link" TargetMode="Externa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556916"/>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Automatic Dustbin</a:t>
            </a:r>
            <a:r>
              <a:rPr lang="en" sz="6000">
                <a:latin typeface="Times New Roman"/>
                <a:ea typeface="Times New Roman"/>
                <a:cs typeface="Times New Roman"/>
                <a:sym typeface="Times New Roman"/>
              </a:rPr>
              <a:t> </a:t>
            </a:r>
            <a:endParaRPr sz="6000">
              <a:latin typeface="Times New Roman"/>
              <a:ea typeface="Times New Roman"/>
              <a:cs typeface="Times New Roman"/>
              <a:sym typeface="Times New Roman"/>
            </a:endParaRPr>
          </a:p>
          <a:p>
            <a:pPr marL="0" lvl="0" indent="0" algn="ctr" rtl="0">
              <a:spcBef>
                <a:spcPts val="0"/>
              </a:spcBef>
              <a:spcAft>
                <a:spcPts val="0"/>
              </a:spcAft>
              <a:buNone/>
            </a:pPr>
            <a:endParaRPr sz="4800">
              <a:latin typeface="Times New Roman"/>
              <a:ea typeface="Times New Roman"/>
              <a:cs typeface="Times New Roman"/>
              <a:sym typeface="Times New Roman"/>
            </a:endParaRPr>
          </a:p>
          <a:p>
            <a:pPr marL="0" lvl="0" indent="0" algn="ctr" rtl="0">
              <a:spcBef>
                <a:spcPts val="0"/>
              </a:spcBef>
              <a:spcAft>
                <a:spcPts val="0"/>
              </a:spcAft>
              <a:buNone/>
            </a:pPr>
            <a:endParaRPr sz="4800">
              <a:latin typeface="Times New Roman"/>
              <a:ea typeface="Times New Roman"/>
              <a:cs typeface="Times New Roman"/>
              <a:sym typeface="Times New Roman"/>
            </a:endParaRPr>
          </a:p>
        </p:txBody>
      </p:sp>
      <p:sp>
        <p:nvSpPr>
          <p:cNvPr id="55" name="Google Shape;55;p13"/>
          <p:cNvSpPr txBox="1">
            <a:spLocks noGrp="1"/>
          </p:cNvSpPr>
          <p:nvPr>
            <p:ph type="title"/>
          </p:nvPr>
        </p:nvSpPr>
        <p:spPr>
          <a:xfrm>
            <a:off x="311700" y="756287"/>
            <a:ext cx="20979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2400">
                <a:latin typeface="Times New Roman"/>
                <a:ea typeface="Times New Roman"/>
                <a:cs typeface="Times New Roman"/>
                <a:sym typeface="Times New Roman"/>
              </a:rPr>
              <a:t>Participants:</a:t>
            </a:r>
            <a:endParaRPr sz="2400">
              <a:latin typeface="Times New Roman"/>
              <a:ea typeface="Times New Roman"/>
              <a:cs typeface="Times New Roman"/>
              <a:sym typeface="Times New Roman"/>
            </a:endParaRPr>
          </a:p>
        </p:txBody>
      </p:sp>
      <p:sp>
        <p:nvSpPr>
          <p:cNvPr id="56" name="Google Shape;56;p13"/>
          <p:cNvSpPr txBox="1">
            <a:spLocks noGrp="1"/>
          </p:cNvSpPr>
          <p:nvPr>
            <p:ph type="body" idx="4294967295"/>
          </p:nvPr>
        </p:nvSpPr>
        <p:spPr>
          <a:xfrm>
            <a:off x="311700" y="1598075"/>
            <a:ext cx="8520600" cy="3416400"/>
          </a:xfrm>
          <a:prstGeom prst="rect">
            <a:avLst/>
          </a:prstGeom>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sz="2400">
                <a:latin typeface="Times New Roman"/>
                <a:ea typeface="Times New Roman"/>
                <a:cs typeface="Times New Roman"/>
                <a:sym typeface="Times New Roman"/>
              </a:rPr>
              <a:t>ME22B108	Arya Bhandarkar</a:t>
            </a:r>
            <a:endParaRPr sz="2400">
              <a:latin typeface="Times New Roman"/>
              <a:ea typeface="Times New Roman"/>
              <a:cs typeface="Times New Roman"/>
              <a:sym typeface="Times New Roman"/>
            </a:endParaRPr>
          </a:p>
          <a:p>
            <a:pPr marL="457200" lvl="0" indent="0" algn="l" rtl="0">
              <a:spcBef>
                <a:spcPts val="1200"/>
              </a:spcBef>
              <a:spcAft>
                <a:spcPts val="0"/>
              </a:spcAft>
              <a:buNone/>
            </a:pPr>
            <a:r>
              <a:rPr lang="en" sz="2400">
                <a:latin typeface="Times New Roman"/>
                <a:ea typeface="Times New Roman"/>
                <a:cs typeface="Times New Roman"/>
                <a:sym typeface="Times New Roman"/>
              </a:rPr>
              <a:t>ME22B097	Advait Jog	</a:t>
            </a:r>
            <a:endParaRPr sz="2400">
              <a:latin typeface="Times New Roman"/>
              <a:ea typeface="Times New Roman"/>
              <a:cs typeface="Times New Roman"/>
              <a:sym typeface="Times New Roman"/>
            </a:endParaRPr>
          </a:p>
          <a:p>
            <a:pPr marL="457200" lvl="0" indent="0" algn="l" rtl="0">
              <a:spcBef>
                <a:spcPts val="1200"/>
              </a:spcBef>
              <a:spcAft>
                <a:spcPts val="0"/>
              </a:spcAft>
              <a:buNone/>
            </a:pPr>
            <a:r>
              <a:rPr lang="en" sz="2400">
                <a:latin typeface="Times New Roman"/>
                <a:ea typeface="Times New Roman"/>
                <a:cs typeface="Times New Roman"/>
                <a:sym typeface="Times New Roman"/>
              </a:rPr>
              <a:t>ME22B090	Aaryan Bharti		</a:t>
            </a:r>
            <a:endParaRPr sz="2400">
              <a:latin typeface="Times New Roman"/>
              <a:ea typeface="Times New Roman"/>
              <a:cs typeface="Times New Roman"/>
              <a:sym typeface="Times New Roman"/>
            </a:endParaRPr>
          </a:p>
          <a:p>
            <a:pPr marL="457200" lvl="0" indent="0" algn="l" rtl="0">
              <a:spcBef>
                <a:spcPts val="1200"/>
              </a:spcBef>
              <a:spcAft>
                <a:spcPts val="0"/>
              </a:spcAft>
              <a:buNone/>
            </a:pPr>
            <a:r>
              <a:rPr lang="en" sz="2400">
                <a:latin typeface="Times New Roman"/>
                <a:ea typeface="Times New Roman"/>
                <a:cs typeface="Times New Roman"/>
                <a:sym typeface="Times New Roman"/>
              </a:rPr>
              <a:t>ME22B104	Aniket Singh	</a:t>
            </a:r>
            <a:endParaRPr sz="2400">
              <a:latin typeface="Times New Roman"/>
              <a:ea typeface="Times New Roman"/>
              <a:cs typeface="Times New Roman"/>
              <a:sym typeface="Times New Roman"/>
            </a:endParaRPr>
          </a:p>
          <a:p>
            <a:pPr marL="457200" lvl="0" indent="0" algn="l" rtl="0">
              <a:spcBef>
                <a:spcPts val="1200"/>
              </a:spcBef>
              <a:spcAft>
                <a:spcPts val="0"/>
              </a:spcAft>
              <a:buNone/>
            </a:pPr>
            <a:r>
              <a:rPr lang="en" sz="2400">
                <a:latin typeface="Times New Roman"/>
                <a:ea typeface="Times New Roman"/>
                <a:cs typeface="Times New Roman"/>
                <a:sym typeface="Times New Roman"/>
              </a:rPr>
              <a:t>ME22B098	Adwitiya Goyal	</a:t>
            </a:r>
            <a:endParaRPr sz="2400">
              <a:latin typeface="Times New Roman"/>
              <a:ea typeface="Times New Roman"/>
              <a:cs typeface="Times New Roman"/>
              <a:sym typeface="Times New Roman"/>
            </a:endParaRPr>
          </a:p>
          <a:p>
            <a:pPr marL="457200" lvl="0" indent="0" algn="l" rtl="0">
              <a:spcBef>
                <a:spcPts val="1200"/>
              </a:spcBef>
              <a:spcAft>
                <a:spcPts val="0"/>
              </a:spcAft>
              <a:buNone/>
            </a:pPr>
            <a:r>
              <a:rPr lang="en" sz="2400">
                <a:latin typeface="Times New Roman"/>
                <a:ea typeface="Times New Roman"/>
                <a:cs typeface="Times New Roman"/>
                <a:sym typeface="Times New Roman"/>
              </a:rPr>
              <a:t>ME22B091	Aayush Malaviya	</a:t>
            </a:r>
            <a:endParaRPr sz="2400">
              <a:latin typeface="Times New Roman"/>
              <a:ea typeface="Times New Roman"/>
              <a:cs typeface="Times New Roman"/>
              <a:sym typeface="Times New Roman"/>
            </a:endParaRPr>
          </a:p>
          <a:p>
            <a:pPr marL="457200" lvl="0" indent="0" algn="l" rtl="0">
              <a:spcBef>
                <a:spcPts val="1200"/>
              </a:spcBef>
              <a:spcAft>
                <a:spcPts val="1200"/>
              </a:spcAft>
              <a:buNone/>
            </a:pPr>
            <a:endParaRPr/>
          </a:p>
        </p:txBody>
      </p:sp>
      <p:sp>
        <p:nvSpPr>
          <p:cNvPr id="57" name="Google Shape;57;p13"/>
          <p:cNvSpPr txBox="1"/>
          <p:nvPr/>
        </p:nvSpPr>
        <p:spPr>
          <a:xfrm>
            <a:off x="7204572" y="4214936"/>
            <a:ext cx="1780200" cy="55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2"/>
                </a:solidFill>
              </a:rPr>
              <a:t>Group 5</a:t>
            </a:r>
            <a:endParaRPr sz="24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p:nvPr/>
        </p:nvSpPr>
        <p:spPr>
          <a:xfrm>
            <a:off x="-50" y="333875"/>
            <a:ext cx="9144000" cy="3140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2"/>
              </a:buClr>
              <a:buSzPts val="2400"/>
              <a:buChar char="●"/>
            </a:pPr>
            <a:r>
              <a:rPr lang="en" sz="2400">
                <a:solidFill>
                  <a:schemeClr val="dk2"/>
                </a:solidFill>
              </a:rPr>
              <a:t>Range Detection: Ultrasonic sensors can detect objects within a specified range, which can vary from a few centimeters to several meters depending on the sensor model. </a:t>
            </a:r>
            <a:endParaRPr sz="1200">
              <a:solidFill>
                <a:schemeClr val="dk2"/>
              </a:solidFill>
            </a:endParaRPr>
          </a:p>
          <a:p>
            <a:pPr marL="457200" lvl="0" indent="0" algn="l" rtl="0">
              <a:spcBef>
                <a:spcPts val="0"/>
              </a:spcBef>
              <a:spcAft>
                <a:spcPts val="0"/>
              </a:spcAft>
              <a:buNone/>
            </a:pPr>
            <a:endParaRPr sz="1200">
              <a:solidFill>
                <a:schemeClr val="dk2"/>
              </a:solidFill>
            </a:endParaRPr>
          </a:p>
          <a:p>
            <a:pPr marL="457200" lvl="0" indent="-381000" algn="l" rtl="0">
              <a:spcBef>
                <a:spcPts val="0"/>
              </a:spcBef>
              <a:spcAft>
                <a:spcPts val="0"/>
              </a:spcAft>
              <a:buClr>
                <a:schemeClr val="dk2"/>
              </a:buClr>
              <a:buSzPts val="2400"/>
              <a:buChar char="●"/>
            </a:pPr>
            <a:r>
              <a:rPr lang="en" sz="2400">
                <a:solidFill>
                  <a:schemeClr val="dk2"/>
                </a:solidFill>
              </a:rPr>
              <a:t>Presence Detection: Ultrasonic sensors can also be used to detect the presence or absence of objects within their detection range.</a:t>
            </a:r>
            <a:endParaRPr sz="2400">
              <a:solidFill>
                <a:schemeClr val="dk2"/>
              </a:solidFill>
            </a:endParaRPr>
          </a:p>
          <a:p>
            <a:pPr marL="457200" lvl="0" indent="0" algn="l" rtl="0">
              <a:spcBef>
                <a:spcPts val="0"/>
              </a:spcBef>
              <a:spcAft>
                <a:spcPts val="0"/>
              </a:spcAft>
              <a:buNone/>
            </a:pPr>
            <a:endParaRPr sz="1200">
              <a:solidFill>
                <a:schemeClr val="dk2"/>
              </a:solidFill>
            </a:endParaRPr>
          </a:p>
          <a:p>
            <a:pPr marL="457200" lvl="0" indent="0" algn="l" rtl="0">
              <a:spcBef>
                <a:spcPts val="0"/>
              </a:spcBef>
              <a:spcAft>
                <a:spcPts val="0"/>
              </a:spcAft>
              <a:buNone/>
            </a:pPr>
            <a:endParaRPr sz="1200">
              <a:solidFill>
                <a:schemeClr val="dk2"/>
              </a:solidFill>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3"/>
          <p:cNvPicPr preferRelativeResize="0"/>
          <p:nvPr/>
        </p:nvPicPr>
        <p:blipFill>
          <a:blip r:embed="rId3">
            <a:alphaModFix/>
          </a:blip>
          <a:stretch>
            <a:fillRect/>
          </a:stretch>
        </p:blipFill>
        <p:spPr>
          <a:xfrm>
            <a:off x="1270000" y="-123625"/>
            <a:ext cx="6261574" cy="2992475"/>
          </a:xfrm>
          <a:prstGeom prst="rect">
            <a:avLst/>
          </a:prstGeom>
          <a:noFill/>
          <a:ln>
            <a:noFill/>
          </a:ln>
        </p:spPr>
      </p:pic>
      <p:pic>
        <p:nvPicPr>
          <p:cNvPr id="117" name="Google Shape;117;p23"/>
          <p:cNvPicPr preferRelativeResize="0"/>
          <p:nvPr/>
        </p:nvPicPr>
        <p:blipFill>
          <a:blip r:embed="rId4">
            <a:alphaModFix/>
          </a:blip>
          <a:stretch>
            <a:fillRect/>
          </a:stretch>
        </p:blipFill>
        <p:spPr>
          <a:xfrm>
            <a:off x="5372899" y="2447000"/>
            <a:ext cx="3771101" cy="2729525"/>
          </a:xfrm>
          <a:prstGeom prst="rect">
            <a:avLst/>
          </a:prstGeom>
          <a:noFill/>
          <a:ln>
            <a:noFill/>
          </a:ln>
        </p:spPr>
      </p:pic>
      <p:pic>
        <p:nvPicPr>
          <p:cNvPr id="118" name="Google Shape;118;p23"/>
          <p:cNvPicPr preferRelativeResize="0"/>
          <p:nvPr/>
        </p:nvPicPr>
        <p:blipFill>
          <a:blip r:embed="rId5">
            <a:alphaModFix/>
          </a:blip>
          <a:stretch>
            <a:fillRect/>
          </a:stretch>
        </p:blipFill>
        <p:spPr>
          <a:xfrm>
            <a:off x="0" y="2798525"/>
            <a:ext cx="4764225" cy="2279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856157" y="756525"/>
            <a:ext cx="6920092" cy="4234575"/>
          </a:xfrm>
          <a:prstGeom prst="rect">
            <a:avLst/>
          </a:prstGeom>
          <a:noFill/>
          <a:ln>
            <a:noFill/>
          </a:ln>
        </p:spPr>
      </p:pic>
      <p:sp>
        <p:nvSpPr>
          <p:cNvPr id="124" name="Google Shape;124;p24"/>
          <p:cNvSpPr txBox="1"/>
          <p:nvPr/>
        </p:nvSpPr>
        <p:spPr>
          <a:xfrm>
            <a:off x="238125" y="294825"/>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Connections</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nvSpPr>
        <p:spPr>
          <a:xfrm>
            <a:off x="253700" y="0"/>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Programming</a:t>
            </a:r>
            <a:endParaRPr sz="1800">
              <a:solidFill>
                <a:schemeClr val="dk2"/>
              </a:solidFill>
              <a:latin typeface="Times New Roman"/>
              <a:ea typeface="Times New Roman"/>
              <a:cs typeface="Times New Roman"/>
              <a:sym typeface="Times New Roman"/>
            </a:endParaRPr>
          </a:p>
        </p:txBody>
      </p:sp>
      <p:pic>
        <p:nvPicPr>
          <p:cNvPr id="130" name="Google Shape;130;p25"/>
          <p:cNvPicPr preferRelativeResize="0"/>
          <p:nvPr/>
        </p:nvPicPr>
        <p:blipFill>
          <a:blip r:embed="rId3">
            <a:alphaModFix/>
          </a:blip>
          <a:stretch>
            <a:fillRect/>
          </a:stretch>
        </p:blipFill>
        <p:spPr>
          <a:xfrm>
            <a:off x="253700" y="398750"/>
            <a:ext cx="7298875" cy="49064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243675" y="0"/>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Flow chart</a:t>
            </a:r>
            <a:endParaRPr sz="1800">
              <a:solidFill>
                <a:schemeClr val="dk2"/>
              </a:solidFill>
              <a:latin typeface="Times New Roman"/>
              <a:ea typeface="Times New Roman"/>
              <a:cs typeface="Times New Roman"/>
              <a:sym typeface="Times New Roman"/>
            </a:endParaRPr>
          </a:p>
        </p:txBody>
      </p:sp>
      <p:pic>
        <p:nvPicPr>
          <p:cNvPr id="136" name="Google Shape;136;p26"/>
          <p:cNvPicPr preferRelativeResize="0"/>
          <p:nvPr/>
        </p:nvPicPr>
        <p:blipFill>
          <a:blip r:embed="rId3">
            <a:alphaModFix/>
          </a:blip>
          <a:stretch>
            <a:fillRect/>
          </a:stretch>
        </p:blipFill>
        <p:spPr>
          <a:xfrm>
            <a:off x="243675" y="461700"/>
            <a:ext cx="2898225" cy="4681799"/>
          </a:xfrm>
          <a:prstGeom prst="rect">
            <a:avLst/>
          </a:prstGeom>
          <a:noFill/>
          <a:ln>
            <a:noFill/>
          </a:ln>
        </p:spPr>
      </p:pic>
      <p:pic>
        <p:nvPicPr>
          <p:cNvPr id="137" name="Google Shape;137;p26"/>
          <p:cNvPicPr preferRelativeResize="0"/>
          <p:nvPr/>
        </p:nvPicPr>
        <p:blipFill>
          <a:blip r:embed="rId4">
            <a:alphaModFix/>
          </a:blip>
          <a:stretch>
            <a:fillRect/>
          </a:stretch>
        </p:blipFill>
        <p:spPr>
          <a:xfrm>
            <a:off x="3141900" y="461700"/>
            <a:ext cx="3367801" cy="4681800"/>
          </a:xfrm>
          <a:prstGeom prst="rect">
            <a:avLst/>
          </a:prstGeom>
          <a:noFill/>
          <a:ln>
            <a:noFill/>
          </a:ln>
        </p:spPr>
      </p:pic>
      <p:pic>
        <p:nvPicPr>
          <p:cNvPr id="138" name="Google Shape;138;p26"/>
          <p:cNvPicPr preferRelativeResize="0"/>
          <p:nvPr/>
        </p:nvPicPr>
        <p:blipFill>
          <a:blip r:embed="rId5">
            <a:alphaModFix/>
          </a:blip>
          <a:stretch>
            <a:fillRect/>
          </a:stretch>
        </p:blipFill>
        <p:spPr>
          <a:xfrm>
            <a:off x="6509700" y="461700"/>
            <a:ext cx="2634300" cy="4681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p:nvPr/>
        </p:nvSpPr>
        <p:spPr>
          <a:xfrm>
            <a:off x="188275" y="155050"/>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Logic Diagram</a:t>
            </a:r>
            <a:endParaRPr sz="1800">
              <a:solidFill>
                <a:schemeClr val="dk2"/>
              </a:solidFill>
              <a:latin typeface="Times New Roman"/>
              <a:ea typeface="Times New Roman"/>
              <a:cs typeface="Times New Roman"/>
              <a:sym typeface="Times New Roman"/>
            </a:endParaRPr>
          </a:p>
        </p:txBody>
      </p:sp>
      <p:pic>
        <p:nvPicPr>
          <p:cNvPr id="144" name="Google Shape;144;p27"/>
          <p:cNvPicPr preferRelativeResize="0"/>
          <p:nvPr/>
        </p:nvPicPr>
        <p:blipFill>
          <a:blip r:embed="rId3">
            <a:alphaModFix/>
          </a:blip>
          <a:stretch>
            <a:fillRect/>
          </a:stretch>
        </p:blipFill>
        <p:spPr>
          <a:xfrm>
            <a:off x="152400" y="769150"/>
            <a:ext cx="8839202" cy="38663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1041100" y="143975"/>
            <a:ext cx="5697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latin typeface="Times New Roman"/>
                <a:ea typeface="Times New Roman"/>
                <a:cs typeface="Times New Roman"/>
                <a:sym typeface="Times New Roman"/>
              </a:rPr>
              <a:t>Module 2: Automatic lid opening </a:t>
            </a:r>
            <a:endParaRPr sz="3200">
              <a:solidFill>
                <a:schemeClr val="dk2"/>
              </a:solidFill>
              <a:latin typeface="Times New Roman"/>
              <a:ea typeface="Times New Roman"/>
              <a:cs typeface="Times New Roman"/>
              <a:sym typeface="Times New Roman"/>
            </a:endParaRPr>
          </a:p>
        </p:txBody>
      </p:sp>
      <p:sp>
        <p:nvSpPr>
          <p:cNvPr id="150" name="Google Shape;150;p28"/>
          <p:cNvSpPr txBox="1"/>
          <p:nvPr/>
        </p:nvSpPr>
        <p:spPr>
          <a:xfrm>
            <a:off x="-100" y="886050"/>
            <a:ext cx="9144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Components used:</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AutoNum type="arabicPeriod"/>
            </a:pPr>
            <a:r>
              <a:rPr lang="en" sz="2400">
                <a:solidFill>
                  <a:schemeClr val="dk2"/>
                </a:solidFill>
                <a:latin typeface="Times New Roman"/>
                <a:ea typeface="Times New Roman"/>
                <a:cs typeface="Times New Roman"/>
                <a:sym typeface="Times New Roman"/>
              </a:rPr>
              <a:t>Servo motor:</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AutoNum type="arabicPeriod"/>
            </a:pPr>
            <a:r>
              <a:rPr lang="en" sz="2400">
                <a:solidFill>
                  <a:schemeClr val="dk2"/>
                </a:solidFill>
                <a:latin typeface="Times New Roman"/>
                <a:ea typeface="Times New Roman"/>
                <a:cs typeface="Times New Roman"/>
                <a:sym typeface="Times New Roman"/>
              </a:rPr>
              <a:t>Ultrasonic sensor</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Specifications:</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-Servo motor:</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Torque rating: 20 oz-in</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Speed rating:  0.1s to 0.2s per  60° rotation</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Temperature range: 0°C to 50°C</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Resolution:1° to 2° per pulse</a:t>
            </a:r>
            <a:endParaRPr sz="24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p:nvPr/>
        </p:nvSpPr>
        <p:spPr>
          <a:xfrm>
            <a:off x="-17850" y="13900"/>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2"/>
                </a:solidFill>
                <a:latin typeface="Times New Roman"/>
                <a:ea typeface="Times New Roman"/>
                <a:cs typeface="Times New Roman"/>
                <a:sym typeface="Times New Roman"/>
              </a:rPr>
              <a:t>-Ultrasonic Sensor:</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2 cm to long-range 4 m detection and ranging</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Level output: high-5V</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Static current: &lt; 2mA</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Frequency: 40 KHz</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High-density and Small blind distance</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Temperature range: -20°C to 70°C</a:t>
            </a:r>
            <a:endParaRPr sz="24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p:nvPr/>
        </p:nvSpPr>
        <p:spPr>
          <a:xfrm>
            <a:off x="232600" y="287975"/>
            <a:ext cx="5697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latin typeface="Times New Roman"/>
                <a:ea typeface="Times New Roman"/>
                <a:cs typeface="Times New Roman"/>
                <a:sym typeface="Times New Roman"/>
              </a:rPr>
              <a:t>Actuator: Servo motor</a:t>
            </a:r>
            <a:endParaRPr sz="3200">
              <a:solidFill>
                <a:schemeClr val="dk2"/>
              </a:solidFill>
              <a:latin typeface="Times New Roman"/>
              <a:ea typeface="Times New Roman"/>
              <a:cs typeface="Times New Roman"/>
              <a:sym typeface="Times New Roman"/>
            </a:endParaRPr>
          </a:p>
        </p:txBody>
      </p:sp>
      <p:sp>
        <p:nvSpPr>
          <p:cNvPr id="161" name="Google Shape;161;p30"/>
          <p:cNvSpPr txBox="1"/>
          <p:nvPr/>
        </p:nvSpPr>
        <p:spPr>
          <a:xfrm>
            <a:off x="150" y="850500"/>
            <a:ext cx="9144000" cy="3768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Motor: The motor is responsible for converting electrical energy into mechanical energy, which produces the desired motion.</a:t>
            </a:r>
            <a:endParaRPr sz="2400">
              <a:solidFill>
                <a:schemeClr val="dk2"/>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400">
              <a:solidFill>
                <a:schemeClr val="dk2"/>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Char char="●"/>
            </a:pPr>
            <a:r>
              <a:rPr lang="en" sz="2400">
                <a:solidFill>
                  <a:schemeClr val="dk2"/>
                </a:solidFill>
                <a:latin typeface="Times New Roman"/>
                <a:ea typeface="Times New Roman"/>
                <a:cs typeface="Times New Roman"/>
                <a:sym typeface="Times New Roman"/>
              </a:rPr>
              <a:t>Control Circuitry: The control circuitry governs the operation of the servo motor.</a:t>
            </a:r>
            <a:endParaRPr sz="2400">
              <a:solidFill>
                <a:schemeClr val="dk2"/>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Char char="●"/>
            </a:pPr>
            <a:r>
              <a:rPr lang="en" sz="2400">
                <a:solidFill>
                  <a:schemeClr val="dk2"/>
                </a:solidFill>
                <a:latin typeface="Times New Roman"/>
                <a:ea typeface="Times New Roman"/>
                <a:cs typeface="Times New Roman"/>
                <a:sym typeface="Times New Roman"/>
              </a:rPr>
              <a:t>Feedback System: Servo motors are equipped with a feedback system that provides information about the motor's current position and speed.</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p:nvPr/>
        </p:nvSpPr>
        <p:spPr>
          <a:xfrm>
            <a:off x="0" y="0"/>
            <a:ext cx="8922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latin typeface="Times New Roman"/>
                <a:ea typeface="Times New Roman"/>
                <a:cs typeface="Times New Roman"/>
                <a:sym typeface="Times New Roman"/>
              </a:rPr>
              <a:t>Working Principle: Ultrasonic Sensor</a:t>
            </a:r>
            <a:endParaRPr sz="3200">
              <a:solidFill>
                <a:schemeClr val="dk2"/>
              </a:solidFill>
              <a:latin typeface="Times New Roman"/>
              <a:ea typeface="Times New Roman"/>
              <a:cs typeface="Times New Roman"/>
              <a:sym typeface="Times New Roman"/>
            </a:endParaRPr>
          </a:p>
        </p:txBody>
      </p:sp>
      <p:sp>
        <p:nvSpPr>
          <p:cNvPr id="167" name="Google Shape;167;p31"/>
          <p:cNvSpPr txBox="1"/>
          <p:nvPr/>
        </p:nvSpPr>
        <p:spPr>
          <a:xfrm>
            <a:off x="0" y="855075"/>
            <a:ext cx="91440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Ultrasonic sensors operate by emitting high-frequency sound waves from a transmitter, which then bounce off objects and return to a receiver. By measuring the time it takes for these waves to travel to the object and back, the sensor calculates the distance to the object based on the speed of sound in air. </a:t>
            </a:r>
            <a:endParaRPr sz="2400">
              <a:solidFill>
                <a:schemeClr val="dk2"/>
              </a:solidFill>
              <a:latin typeface="Times New Roman"/>
              <a:ea typeface="Times New Roman"/>
              <a:cs typeface="Times New Roman"/>
              <a:sym typeface="Times New Roman"/>
            </a:endParaRPr>
          </a:p>
        </p:txBody>
      </p:sp>
      <p:pic>
        <p:nvPicPr>
          <p:cNvPr id="168" name="Google Shape;168;p31"/>
          <p:cNvPicPr preferRelativeResize="0"/>
          <p:nvPr/>
        </p:nvPicPr>
        <p:blipFill>
          <a:blip r:embed="rId3">
            <a:alphaModFix/>
          </a:blip>
          <a:stretch>
            <a:fillRect/>
          </a:stretch>
        </p:blipFill>
        <p:spPr>
          <a:xfrm>
            <a:off x="1062175" y="2812325"/>
            <a:ext cx="4856615" cy="233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p:nvPr/>
        </p:nvSpPr>
        <p:spPr>
          <a:xfrm>
            <a:off x="-7025" y="352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Introduction : </a:t>
            </a:r>
            <a:endParaRPr sz="3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2400">
                <a:solidFill>
                  <a:schemeClr val="dk1"/>
                </a:solidFill>
                <a:latin typeface="Times New Roman"/>
                <a:ea typeface="Times New Roman"/>
                <a:cs typeface="Times New Roman"/>
                <a:sym typeface="Times New Roman"/>
              </a:rPr>
              <a:t>The Automatic Dustbin project is motivated by the increasing need for efficient waste management solutions in both domestic and public settings. By integrating sensor-based technology, this project seeks to mitigate these challenges by enabling automatic lid operationand waste level detection.</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200">
              <a:solidFill>
                <a:schemeClr val="dk1"/>
              </a:solidFill>
            </a:endParaRPr>
          </a:p>
          <a:p>
            <a:pPr marL="0" lvl="0" indent="0" algn="l" rtl="0">
              <a:spcBef>
                <a:spcPts val="120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2"/>
          <p:cNvSpPr txBox="1"/>
          <p:nvPr/>
        </p:nvSpPr>
        <p:spPr>
          <a:xfrm>
            <a:off x="254750" y="0"/>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Programming</a:t>
            </a:r>
            <a:endParaRPr sz="1800">
              <a:solidFill>
                <a:schemeClr val="dk2"/>
              </a:solidFill>
              <a:latin typeface="Times New Roman"/>
              <a:ea typeface="Times New Roman"/>
              <a:cs typeface="Times New Roman"/>
              <a:sym typeface="Times New Roman"/>
            </a:endParaRPr>
          </a:p>
        </p:txBody>
      </p:sp>
      <p:pic>
        <p:nvPicPr>
          <p:cNvPr id="174" name="Google Shape;174;p32"/>
          <p:cNvPicPr preferRelativeResize="0"/>
          <p:nvPr/>
        </p:nvPicPr>
        <p:blipFill>
          <a:blip r:embed="rId3">
            <a:alphaModFix/>
          </a:blip>
          <a:stretch>
            <a:fillRect/>
          </a:stretch>
        </p:blipFill>
        <p:spPr>
          <a:xfrm>
            <a:off x="254750" y="461700"/>
            <a:ext cx="3266706" cy="4582626"/>
          </a:xfrm>
          <a:prstGeom prst="rect">
            <a:avLst/>
          </a:prstGeom>
          <a:noFill/>
          <a:ln>
            <a:noFill/>
          </a:ln>
        </p:spPr>
      </p:pic>
      <p:pic>
        <p:nvPicPr>
          <p:cNvPr id="175" name="Google Shape;175;p32"/>
          <p:cNvPicPr preferRelativeResize="0"/>
          <p:nvPr/>
        </p:nvPicPr>
        <p:blipFill>
          <a:blip r:embed="rId4">
            <a:alphaModFix/>
          </a:blip>
          <a:stretch>
            <a:fillRect/>
          </a:stretch>
        </p:blipFill>
        <p:spPr>
          <a:xfrm>
            <a:off x="3673856" y="614100"/>
            <a:ext cx="5083674" cy="437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299050" y="221500"/>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Flow chart</a:t>
            </a:r>
            <a:endParaRPr sz="1800">
              <a:solidFill>
                <a:schemeClr val="dk2"/>
              </a:solidFill>
              <a:latin typeface="Times New Roman"/>
              <a:ea typeface="Times New Roman"/>
              <a:cs typeface="Times New Roman"/>
              <a:sym typeface="Times New Roman"/>
            </a:endParaRPr>
          </a:p>
        </p:txBody>
      </p:sp>
      <p:pic>
        <p:nvPicPr>
          <p:cNvPr id="181" name="Google Shape;181;p33"/>
          <p:cNvPicPr preferRelativeResize="0"/>
          <p:nvPr/>
        </p:nvPicPr>
        <p:blipFill>
          <a:blip r:embed="rId3">
            <a:alphaModFix/>
          </a:blip>
          <a:stretch>
            <a:fillRect/>
          </a:stretch>
        </p:blipFill>
        <p:spPr>
          <a:xfrm>
            <a:off x="0" y="683200"/>
            <a:ext cx="2289724" cy="3613876"/>
          </a:xfrm>
          <a:prstGeom prst="rect">
            <a:avLst/>
          </a:prstGeom>
          <a:noFill/>
          <a:ln>
            <a:noFill/>
          </a:ln>
        </p:spPr>
      </p:pic>
      <p:pic>
        <p:nvPicPr>
          <p:cNvPr id="182" name="Google Shape;182;p33"/>
          <p:cNvPicPr preferRelativeResize="0"/>
          <p:nvPr/>
        </p:nvPicPr>
        <p:blipFill>
          <a:blip r:embed="rId4">
            <a:alphaModFix/>
          </a:blip>
          <a:stretch>
            <a:fillRect/>
          </a:stretch>
        </p:blipFill>
        <p:spPr>
          <a:xfrm>
            <a:off x="2289725" y="518025"/>
            <a:ext cx="2289725" cy="3779039"/>
          </a:xfrm>
          <a:prstGeom prst="rect">
            <a:avLst/>
          </a:prstGeom>
          <a:noFill/>
          <a:ln>
            <a:noFill/>
          </a:ln>
        </p:spPr>
      </p:pic>
      <p:pic>
        <p:nvPicPr>
          <p:cNvPr id="183" name="Google Shape;183;p33"/>
          <p:cNvPicPr preferRelativeResize="0"/>
          <p:nvPr/>
        </p:nvPicPr>
        <p:blipFill>
          <a:blip r:embed="rId5">
            <a:alphaModFix/>
          </a:blip>
          <a:stretch>
            <a:fillRect/>
          </a:stretch>
        </p:blipFill>
        <p:spPr>
          <a:xfrm>
            <a:off x="4572000" y="908200"/>
            <a:ext cx="2213674" cy="3388875"/>
          </a:xfrm>
          <a:prstGeom prst="rect">
            <a:avLst/>
          </a:prstGeom>
          <a:noFill/>
          <a:ln>
            <a:noFill/>
          </a:ln>
        </p:spPr>
      </p:pic>
      <p:pic>
        <p:nvPicPr>
          <p:cNvPr id="184" name="Google Shape;184;p33"/>
          <p:cNvPicPr preferRelativeResize="0"/>
          <p:nvPr/>
        </p:nvPicPr>
        <p:blipFill>
          <a:blip r:embed="rId6">
            <a:alphaModFix/>
          </a:blip>
          <a:stretch>
            <a:fillRect/>
          </a:stretch>
        </p:blipFill>
        <p:spPr>
          <a:xfrm>
            <a:off x="6785675" y="908199"/>
            <a:ext cx="2358324" cy="338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p:nvPr/>
        </p:nvSpPr>
        <p:spPr>
          <a:xfrm>
            <a:off x="221525" y="210425"/>
            <a:ext cx="569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Logic Diagram</a:t>
            </a:r>
            <a:endParaRPr sz="1800">
              <a:solidFill>
                <a:schemeClr val="dk2"/>
              </a:solidFill>
              <a:latin typeface="Times New Roman"/>
              <a:ea typeface="Times New Roman"/>
              <a:cs typeface="Times New Roman"/>
              <a:sym typeface="Times New Roman"/>
            </a:endParaRPr>
          </a:p>
        </p:txBody>
      </p:sp>
      <p:pic>
        <p:nvPicPr>
          <p:cNvPr id="190" name="Google Shape;190;p34"/>
          <p:cNvPicPr preferRelativeResize="0"/>
          <p:nvPr/>
        </p:nvPicPr>
        <p:blipFill>
          <a:blip r:embed="rId3">
            <a:alphaModFix/>
          </a:blip>
          <a:stretch>
            <a:fillRect/>
          </a:stretch>
        </p:blipFill>
        <p:spPr>
          <a:xfrm>
            <a:off x="0" y="1229400"/>
            <a:ext cx="2259400" cy="3142026"/>
          </a:xfrm>
          <a:prstGeom prst="rect">
            <a:avLst/>
          </a:prstGeom>
          <a:noFill/>
          <a:ln>
            <a:noFill/>
          </a:ln>
        </p:spPr>
      </p:pic>
      <p:pic>
        <p:nvPicPr>
          <p:cNvPr id="191" name="Google Shape;191;p34"/>
          <p:cNvPicPr preferRelativeResize="0"/>
          <p:nvPr/>
        </p:nvPicPr>
        <p:blipFill>
          <a:blip r:embed="rId4">
            <a:alphaModFix/>
          </a:blip>
          <a:stretch>
            <a:fillRect/>
          </a:stretch>
        </p:blipFill>
        <p:spPr>
          <a:xfrm>
            <a:off x="2259400" y="1229395"/>
            <a:ext cx="2480600" cy="3142024"/>
          </a:xfrm>
          <a:prstGeom prst="rect">
            <a:avLst/>
          </a:prstGeom>
          <a:noFill/>
          <a:ln>
            <a:noFill/>
          </a:ln>
        </p:spPr>
      </p:pic>
      <p:pic>
        <p:nvPicPr>
          <p:cNvPr id="192" name="Google Shape;192;p34"/>
          <p:cNvPicPr preferRelativeResize="0"/>
          <p:nvPr/>
        </p:nvPicPr>
        <p:blipFill>
          <a:blip r:embed="rId5">
            <a:alphaModFix/>
          </a:blip>
          <a:stretch>
            <a:fillRect/>
          </a:stretch>
        </p:blipFill>
        <p:spPr>
          <a:xfrm>
            <a:off x="4740000" y="1229400"/>
            <a:ext cx="2134951" cy="3142024"/>
          </a:xfrm>
          <a:prstGeom prst="rect">
            <a:avLst/>
          </a:prstGeom>
          <a:noFill/>
          <a:ln>
            <a:noFill/>
          </a:ln>
        </p:spPr>
      </p:pic>
      <p:pic>
        <p:nvPicPr>
          <p:cNvPr id="193" name="Google Shape;193;p34"/>
          <p:cNvPicPr preferRelativeResize="0"/>
          <p:nvPr/>
        </p:nvPicPr>
        <p:blipFill>
          <a:blip r:embed="rId6">
            <a:alphaModFix/>
          </a:blip>
          <a:stretch>
            <a:fillRect/>
          </a:stretch>
        </p:blipFill>
        <p:spPr>
          <a:xfrm>
            <a:off x="6874950" y="1284775"/>
            <a:ext cx="2259399" cy="30866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p:nvPr/>
        </p:nvSpPr>
        <p:spPr>
          <a:xfrm>
            <a:off x="-4" y="587400"/>
            <a:ext cx="54984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Components used: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Load  Cell Sensor</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Load Cell Amplifier</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AutoNum type="arabicPeriod"/>
            </a:pPr>
            <a:r>
              <a:rPr lang="en" sz="2400">
                <a:solidFill>
                  <a:schemeClr val="dk1"/>
                </a:solidFill>
                <a:latin typeface="Times New Roman"/>
                <a:ea typeface="Times New Roman"/>
                <a:cs typeface="Times New Roman"/>
                <a:sym typeface="Times New Roman"/>
              </a:rPr>
              <a:t>Buzzer</a:t>
            </a:r>
            <a:endParaRPr sz="2400">
              <a:solidFill>
                <a:schemeClr val="dk1"/>
              </a:solidFill>
              <a:latin typeface="Times New Roman"/>
              <a:ea typeface="Times New Roman"/>
              <a:cs typeface="Times New Roman"/>
              <a:sym typeface="Times New Roman"/>
            </a:endParaRPr>
          </a:p>
        </p:txBody>
      </p:sp>
      <p:sp>
        <p:nvSpPr>
          <p:cNvPr id="199" name="Google Shape;199;p35"/>
          <p:cNvSpPr txBox="1"/>
          <p:nvPr/>
        </p:nvSpPr>
        <p:spPr>
          <a:xfrm>
            <a:off x="1402350" y="-52750"/>
            <a:ext cx="6339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Module 3: Nearby waste detection</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p:nvPr/>
        </p:nvSpPr>
        <p:spPr>
          <a:xfrm>
            <a:off x="0" y="0"/>
            <a:ext cx="8939100" cy="347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Sensor Specifications:</a:t>
            </a:r>
            <a:endParaRPr sz="2400">
              <a:latin typeface="Times New Roman"/>
              <a:ea typeface="Times New Roman"/>
              <a:cs typeface="Times New Roman"/>
              <a:sym typeface="Times New Roman"/>
            </a:endParaRPr>
          </a:p>
          <a:p>
            <a:pPr marL="0" lvl="0" indent="0" algn="l" rtl="0">
              <a:spcBef>
                <a:spcPts val="0"/>
              </a:spcBef>
              <a:spcAft>
                <a:spcPts val="0"/>
              </a:spcAft>
              <a:buNone/>
            </a:pPr>
            <a:r>
              <a:rPr lang="en" sz="2400">
                <a:latin typeface="Times New Roman"/>
                <a:ea typeface="Times New Roman"/>
                <a:cs typeface="Times New Roman"/>
                <a:sym typeface="Times New Roman"/>
              </a:rPr>
              <a:t>- Load Cell Sensor:</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 sz="2400">
                <a:latin typeface="Times New Roman"/>
                <a:ea typeface="Times New Roman"/>
                <a:cs typeface="Times New Roman"/>
                <a:sym typeface="Times New Roman"/>
              </a:rPr>
              <a:t>Two selectable differential input channels.</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 sz="2400">
                <a:latin typeface="Times New Roman"/>
                <a:ea typeface="Times New Roman"/>
                <a:cs typeface="Times New Roman"/>
                <a:sym typeface="Times New Roman"/>
              </a:rPr>
              <a:t>On-chip active low noise PGA with selectable gain of 32, 64, and 128. </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 sz="2400">
                <a:latin typeface="Times New Roman"/>
                <a:ea typeface="Times New Roman"/>
                <a:cs typeface="Times New Roman"/>
                <a:sym typeface="Times New Roman"/>
              </a:rPr>
              <a:t>Operating supply voltage range: 2.6 ~ 5.5V. </a:t>
            </a:r>
            <a:endParaRPr sz="2400">
              <a:latin typeface="Times New Roman"/>
              <a:ea typeface="Times New Roman"/>
              <a:cs typeface="Times New Roman"/>
              <a:sym typeface="Times New Roman"/>
            </a:endParaRPr>
          </a:p>
          <a:p>
            <a:pPr marL="457200" lvl="0" indent="-381000" algn="l" rtl="0">
              <a:spcBef>
                <a:spcPts val="0"/>
              </a:spcBef>
              <a:spcAft>
                <a:spcPts val="0"/>
              </a:spcAft>
              <a:buSzPts val="2400"/>
              <a:buFont typeface="Times New Roman"/>
              <a:buChar char="●"/>
            </a:pPr>
            <a:r>
              <a:rPr lang="en" sz="2400">
                <a:latin typeface="Times New Roman"/>
                <a:ea typeface="Times New Roman"/>
                <a:cs typeface="Times New Roman"/>
                <a:sym typeface="Times New Roman"/>
              </a:rPr>
              <a:t>Operating Temperature Range: -20°C to +85°C.</a:t>
            </a:r>
            <a:endParaRPr sz="2400">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4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7"/>
          <p:cNvPicPr preferRelativeResize="0"/>
          <p:nvPr/>
        </p:nvPicPr>
        <p:blipFill>
          <a:blip r:embed="rId3">
            <a:alphaModFix/>
          </a:blip>
          <a:stretch>
            <a:fillRect/>
          </a:stretch>
        </p:blipFill>
        <p:spPr>
          <a:xfrm>
            <a:off x="0" y="-70326"/>
            <a:ext cx="3250325" cy="2388975"/>
          </a:xfrm>
          <a:prstGeom prst="rect">
            <a:avLst/>
          </a:prstGeom>
          <a:noFill/>
          <a:ln>
            <a:noFill/>
          </a:ln>
        </p:spPr>
      </p:pic>
      <p:pic>
        <p:nvPicPr>
          <p:cNvPr id="210" name="Google Shape;210;p37"/>
          <p:cNvPicPr preferRelativeResize="0"/>
          <p:nvPr/>
        </p:nvPicPr>
        <p:blipFill>
          <a:blip r:embed="rId4">
            <a:alphaModFix/>
          </a:blip>
          <a:stretch>
            <a:fillRect/>
          </a:stretch>
        </p:blipFill>
        <p:spPr>
          <a:xfrm>
            <a:off x="4503425" y="126025"/>
            <a:ext cx="3738000" cy="3157025"/>
          </a:xfrm>
          <a:prstGeom prst="rect">
            <a:avLst/>
          </a:prstGeom>
          <a:noFill/>
          <a:ln>
            <a:noFill/>
          </a:ln>
        </p:spPr>
      </p:pic>
      <p:pic>
        <p:nvPicPr>
          <p:cNvPr id="211" name="Google Shape;211;p37"/>
          <p:cNvPicPr preferRelativeResize="0"/>
          <p:nvPr/>
        </p:nvPicPr>
        <p:blipFill rotWithShape="1">
          <a:blip r:embed="rId5">
            <a:alphaModFix/>
          </a:blip>
          <a:srcRect l="-23330" r="23329"/>
          <a:stretch/>
        </p:blipFill>
        <p:spPr>
          <a:xfrm>
            <a:off x="5791700" y="2693775"/>
            <a:ext cx="2449725" cy="2449725"/>
          </a:xfrm>
          <a:prstGeom prst="rect">
            <a:avLst/>
          </a:prstGeom>
          <a:noFill/>
          <a:ln>
            <a:noFill/>
          </a:ln>
        </p:spPr>
      </p:pic>
      <p:pic>
        <p:nvPicPr>
          <p:cNvPr id="212" name="Google Shape;212;p37"/>
          <p:cNvPicPr preferRelativeResize="0"/>
          <p:nvPr/>
        </p:nvPicPr>
        <p:blipFill>
          <a:blip r:embed="rId6">
            <a:alphaModFix/>
          </a:blip>
          <a:stretch>
            <a:fillRect/>
          </a:stretch>
        </p:blipFill>
        <p:spPr>
          <a:xfrm>
            <a:off x="0" y="2132150"/>
            <a:ext cx="4268050" cy="3061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p:nvPr/>
        </p:nvSpPr>
        <p:spPr>
          <a:xfrm>
            <a:off x="98500" y="100225"/>
            <a:ext cx="9045600" cy="575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Working Principle</a:t>
            </a:r>
            <a:endParaRPr sz="3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Load cells are transducers that convert force or weight into an electrical signal.</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Load cells operate based on the principle of strain gauges. When a force is applied to the load cell, it deforms slightly, causing a change in the resistance of the strain gauges bonded to the load cell. This change in resistance is directly proportional to the applied force, according to the piezoresistive effect.</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endParaRPr>
          </a:p>
          <a:p>
            <a:pPr marL="457200" lvl="0" indent="0" algn="l" rtl="0">
              <a:spcBef>
                <a:spcPts val="0"/>
              </a:spcBef>
              <a:spcAft>
                <a:spcPts val="0"/>
              </a:spcAft>
              <a:buNone/>
            </a:pPr>
            <a:endParaRPr sz="1200">
              <a:solidFill>
                <a:schemeClr val="dk1"/>
              </a:solidFill>
            </a:endParaRPr>
          </a:p>
        </p:txBody>
      </p:sp>
      <p:pic>
        <p:nvPicPr>
          <p:cNvPr id="218" name="Google Shape;218;p38"/>
          <p:cNvPicPr preferRelativeResize="0"/>
          <p:nvPr/>
        </p:nvPicPr>
        <p:blipFill>
          <a:blip r:embed="rId3">
            <a:alphaModFix/>
          </a:blip>
          <a:stretch>
            <a:fillRect/>
          </a:stretch>
        </p:blipFill>
        <p:spPr>
          <a:xfrm>
            <a:off x="4941650" y="3508125"/>
            <a:ext cx="4281473" cy="1635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p:nvPr/>
        </p:nvSpPr>
        <p:spPr>
          <a:xfrm>
            <a:off x="1750" y="-527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Functionality</a:t>
            </a:r>
            <a:endParaRPr sz="3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2000">
              <a:solidFill>
                <a:schemeClr val="dk1"/>
              </a:solidFill>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 strain gauge load cell sensor converts mechanical force or weight into an electrical signal.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When force is applied, strain gauges change resistance, creating an imbalance in the Wheatstone bridge circuit.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This generates a small electrical signal, which is amplified and conditioned for measurement.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Calibration ensures accuracy. Used in weighing scales, material testing, automation, and structural monitoring.</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40"/>
          <p:cNvPicPr preferRelativeResize="0"/>
          <p:nvPr/>
        </p:nvPicPr>
        <p:blipFill rotWithShape="1">
          <a:blip r:embed="rId3">
            <a:alphaModFix/>
          </a:blip>
          <a:srcRect l="14502" r="21382"/>
          <a:stretch/>
        </p:blipFill>
        <p:spPr>
          <a:xfrm>
            <a:off x="61550" y="0"/>
            <a:ext cx="3923126" cy="2802999"/>
          </a:xfrm>
          <a:prstGeom prst="rect">
            <a:avLst/>
          </a:prstGeom>
          <a:noFill/>
          <a:ln>
            <a:noFill/>
          </a:ln>
        </p:spPr>
      </p:pic>
      <p:pic>
        <p:nvPicPr>
          <p:cNvPr id="229" name="Google Shape;229;p40"/>
          <p:cNvPicPr preferRelativeResize="0"/>
          <p:nvPr/>
        </p:nvPicPr>
        <p:blipFill>
          <a:blip r:embed="rId4">
            <a:alphaModFix/>
          </a:blip>
          <a:stretch>
            <a:fillRect/>
          </a:stretch>
        </p:blipFill>
        <p:spPr>
          <a:xfrm>
            <a:off x="210800" y="2571750"/>
            <a:ext cx="4125577" cy="2340500"/>
          </a:xfrm>
          <a:prstGeom prst="rect">
            <a:avLst/>
          </a:prstGeom>
          <a:noFill/>
          <a:ln>
            <a:noFill/>
          </a:ln>
        </p:spPr>
      </p:pic>
      <p:pic>
        <p:nvPicPr>
          <p:cNvPr id="230" name="Google Shape;230;p40"/>
          <p:cNvPicPr preferRelativeResize="0"/>
          <p:nvPr/>
        </p:nvPicPr>
        <p:blipFill>
          <a:blip r:embed="rId5">
            <a:alphaModFix/>
          </a:blip>
          <a:stretch>
            <a:fillRect/>
          </a:stretch>
        </p:blipFill>
        <p:spPr>
          <a:xfrm>
            <a:off x="4090175" y="0"/>
            <a:ext cx="5053826" cy="4912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p:nvPr/>
        </p:nvSpPr>
        <p:spPr>
          <a:xfrm>
            <a:off x="1302375" y="496150"/>
            <a:ext cx="1046400" cy="4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Load Cell Sensor</a:t>
            </a:r>
            <a:endParaRPr>
              <a:latin typeface="Times New Roman"/>
              <a:ea typeface="Times New Roman"/>
              <a:cs typeface="Times New Roman"/>
              <a:sym typeface="Times New Roman"/>
            </a:endParaRPr>
          </a:p>
        </p:txBody>
      </p:sp>
      <p:sp>
        <p:nvSpPr>
          <p:cNvPr id="236" name="Google Shape;236;p41"/>
          <p:cNvSpPr/>
          <p:nvPr/>
        </p:nvSpPr>
        <p:spPr>
          <a:xfrm>
            <a:off x="2659938" y="496150"/>
            <a:ext cx="1046400" cy="4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Load Cell Amplifier</a:t>
            </a:r>
            <a:endParaRPr>
              <a:latin typeface="Times New Roman"/>
              <a:ea typeface="Times New Roman"/>
              <a:cs typeface="Times New Roman"/>
              <a:sym typeface="Times New Roman"/>
            </a:endParaRPr>
          </a:p>
        </p:txBody>
      </p:sp>
      <p:sp>
        <p:nvSpPr>
          <p:cNvPr id="237" name="Google Shape;237;p41"/>
          <p:cNvSpPr/>
          <p:nvPr/>
        </p:nvSpPr>
        <p:spPr>
          <a:xfrm>
            <a:off x="5317500" y="496150"/>
            <a:ext cx="1046400" cy="4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Calibration</a:t>
            </a:r>
            <a:endParaRPr>
              <a:latin typeface="Times New Roman"/>
              <a:ea typeface="Times New Roman"/>
              <a:cs typeface="Times New Roman"/>
              <a:sym typeface="Times New Roman"/>
            </a:endParaRPr>
          </a:p>
        </p:txBody>
      </p:sp>
      <p:sp>
        <p:nvSpPr>
          <p:cNvPr id="238" name="Google Shape;238;p41"/>
          <p:cNvSpPr/>
          <p:nvPr/>
        </p:nvSpPr>
        <p:spPr>
          <a:xfrm>
            <a:off x="3997188" y="496150"/>
            <a:ext cx="1046400" cy="4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ADC</a:t>
            </a:r>
            <a:endParaRPr>
              <a:latin typeface="Times New Roman"/>
              <a:ea typeface="Times New Roman"/>
              <a:cs typeface="Times New Roman"/>
              <a:sym typeface="Times New Roman"/>
            </a:endParaRPr>
          </a:p>
        </p:txBody>
      </p:sp>
      <p:sp>
        <p:nvSpPr>
          <p:cNvPr id="239" name="Google Shape;239;p41"/>
          <p:cNvSpPr/>
          <p:nvPr/>
        </p:nvSpPr>
        <p:spPr>
          <a:xfrm>
            <a:off x="6653500" y="496150"/>
            <a:ext cx="1124100" cy="48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a:ea typeface="Times New Roman"/>
                <a:cs typeface="Times New Roman"/>
                <a:sym typeface="Times New Roman"/>
              </a:rPr>
              <a:t>Weight Calculation</a:t>
            </a:r>
            <a:endParaRPr>
              <a:latin typeface="Times New Roman"/>
              <a:ea typeface="Times New Roman"/>
              <a:cs typeface="Times New Roman"/>
              <a:sym typeface="Times New Roman"/>
            </a:endParaRPr>
          </a:p>
        </p:txBody>
      </p:sp>
      <p:sp>
        <p:nvSpPr>
          <p:cNvPr id="240" name="Google Shape;240;p41"/>
          <p:cNvSpPr/>
          <p:nvPr/>
        </p:nvSpPr>
        <p:spPr>
          <a:xfrm>
            <a:off x="2374650"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1" name="Google Shape;241;p41"/>
          <p:cNvSpPr/>
          <p:nvPr/>
        </p:nvSpPr>
        <p:spPr>
          <a:xfrm>
            <a:off x="3728838"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2" name="Google Shape;242;p41"/>
          <p:cNvSpPr/>
          <p:nvPr/>
        </p:nvSpPr>
        <p:spPr>
          <a:xfrm>
            <a:off x="5042375"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3" name="Google Shape;243;p41"/>
          <p:cNvSpPr/>
          <p:nvPr/>
        </p:nvSpPr>
        <p:spPr>
          <a:xfrm>
            <a:off x="6369450"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4" name="Google Shape;244;p41"/>
          <p:cNvSpPr/>
          <p:nvPr/>
        </p:nvSpPr>
        <p:spPr>
          <a:xfrm>
            <a:off x="7783300"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5" name="Google Shape;245;p41"/>
          <p:cNvSpPr txBox="1"/>
          <p:nvPr/>
        </p:nvSpPr>
        <p:spPr>
          <a:xfrm>
            <a:off x="8046100" y="538675"/>
            <a:ext cx="8421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Output</a:t>
            </a:r>
            <a:endParaRPr>
              <a:solidFill>
                <a:schemeClr val="dk1"/>
              </a:solidFill>
              <a:latin typeface="Times New Roman"/>
              <a:ea typeface="Times New Roman"/>
              <a:cs typeface="Times New Roman"/>
              <a:sym typeface="Times New Roman"/>
            </a:endParaRPr>
          </a:p>
        </p:txBody>
      </p:sp>
      <p:sp>
        <p:nvSpPr>
          <p:cNvPr id="246" name="Google Shape;246;p41"/>
          <p:cNvSpPr txBox="1"/>
          <p:nvPr/>
        </p:nvSpPr>
        <p:spPr>
          <a:xfrm>
            <a:off x="353325" y="537850"/>
            <a:ext cx="6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Input</a:t>
            </a:r>
            <a:endParaRPr>
              <a:latin typeface="Times New Roman"/>
              <a:ea typeface="Times New Roman"/>
              <a:cs typeface="Times New Roman"/>
              <a:sym typeface="Times New Roman"/>
            </a:endParaRPr>
          </a:p>
        </p:txBody>
      </p:sp>
      <p:sp>
        <p:nvSpPr>
          <p:cNvPr id="247" name="Google Shape;247;p41"/>
          <p:cNvSpPr/>
          <p:nvPr/>
        </p:nvSpPr>
        <p:spPr>
          <a:xfrm>
            <a:off x="1020450" y="698500"/>
            <a:ext cx="262800" cy="78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8" name="Google Shape;248;p41"/>
          <p:cNvSpPr txBox="1"/>
          <p:nvPr/>
        </p:nvSpPr>
        <p:spPr>
          <a:xfrm>
            <a:off x="44225" y="1330100"/>
            <a:ext cx="90999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Load Cell Sensor: </a:t>
            </a:r>
            <a:r>
              <a:rPr lang="en" sz="2400">
                <a:solidFill>
                  <a:schemeClr val="dk1"/>
                </a:solidFill>
                <a:latin typeface="Times New Roman"/>
                <a:ea typeface="Times New Roman"/>
                <a:cs typeface="Times New Roman"/>
                <a:sym typeface="Times New Roman"/>
              </a:rPr>
              <a:t>This is the physical sensor that converts applied weight into a small voltage signal.</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Load Cell Amplifier: </a:t>
            </a:r>
            <a:r>
              <a:rPr lang="en" sz="2400">
                <a:solidFill>
                  <a:schemeClr val="dk1"/>
                </a:solidFill>
                <a:latin typeface="Times New Roman"/>
                <a:ea typeface="Times New Roman"/>
                <a:cs typeface="Times New Roman"/>
                <a:sym typeface="Times New Roman"/>
              </a:rPr>
              <a:t>This amplifies the weak voltage signal from the load cell sensor to a level suitable for analog-to-digital conversion.</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Analog-to-Digital Conversion (ADC):</a:t>
            </a:r>
            <a:r>
              <a:rPr lang="en" sz="2400">
                <a:solidFill>
                  <a:schemeClr val="dk1"/>
                </a:solidFill>
                <a:latin typeface="Times New Roman"/>
                <a:ea typeface="Times New Roman"/>
                <a:cs typeface="Times New Roman"/>
                <a:sym typeface="Times New Roman"/>
              </a:rPr>
              <a:t> This converts the amplified voltage signal from the load cell amplifier into a digital value.</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10550" y="12300"/>
            <a:ext cx="9133500" cy="51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Aim : </a:t>
            </a:r>
            <a:endParaRPr sz="3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Efficiently managing waste with our automatic dustbin project, simplifying disposal in homes and public areas.</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 sz="3200">
                <a:solidFill>
                  <a:schemeClr val="dk1"/>
                </a:solidFill>
                <a:latin typeface="Times New Roman"/>
                <a:ea typeface="Times New Roman"/>
                <a:cs typeface="Times New Roman"/>
                <a:sym typeface="Times New Roman"/>
              </a:rPr>
              <a:t>Objective : </a:t>
            </a:r>
            <a:endParaRPr sz="3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 sz="2400">
                <a:solidFill>
                  <a:schemeClr val="dk1"/>
                </a:solidFill>
                <a:latin typeface="Times New Roman"/>
                <a:ea typeface="Times New Roman"/>
                <a:cs typeface="Times New Roman"/>
                <a:sym typeface="Times New Roman"/>
              </a:rPr>
              <a:t>Design and implement an innovative automatic dustbin system equipped with sensors to detect waste overflow, monitor waste levels, and facilitate seamless waste disposal, contributing to enhanced cleanliness and efficiency in both residential and commercial settings.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p:nvPr/>
        </p:nvSpPr>
        <p:spPr>
          <a:xfrm>
            <a:off x="1850" y="22200"/>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Calibration:</a:t>
            </a:r>
            <a:r>
              <a:rPr lang="en" sz="1800">
                <a:solidFill>
                  <a:schemeClr val="dk1"/>
                </a:solidFill>
                <a:latin typeface="Times New Roman"/>
                <a:ea typeface="Times New Roman"/>
                <a:cs typeface="Times New Roman"/>
                <a:sym typeface="Times New Roman"/>
              </a:rPr>
              <a:t> </a:t>
            </a:r>
            <a:r>
              <a:rPr lang="en" sz="2400">
                <a:solidFill>
                  <a:schemeClr val="dk1"/>
                </a:solidFill>
                <a:latin typeface="Times New Roman"/>
                <a:ea typeface="Times New Roman"/>
                <a:cs typeface="Times New Roman"/>
                <a:sym typeface="Times New Roman"/>
              </a:rPr>
              <a:t>The software process of converting the digital value from the ADC into meaningful weight units.</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Weight Calculation: </a:t>
            </a:r>
            <a:r>
              <a:rPr lang="en" sz="2400">
                <a:solidFill>
                  <a:schemeClr val="dk1"/>
                </a:solidFill>
                <a:latin typeface="Times New Roman"/>
                <a:ea typeface="Times New Roman"/>
                <a:cs typeface="Times New Roman"/>
                <a:sym typeface="Times New Roman"/>
              </a:rPr>
              <a:t>Any necessary calculations on the calibrated weight data.</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3200">
                <a:solidFill>
                  <a:schemeClr val="dk1"/>
                </a:solidFill>
                <a:latin typeface="Times New Roman"/>
                <a:ea typeface="Times New Roman"/>
                <a:cs typeface="Times New Roman"/>
                <a:sym typeface="Times New Roman"/>
              </a:rPr>
              <a:t>Output:</a:t>
            </a:r>
            <a:r>
              <a:rPr lang="en" sz="2400">
                <a:solidFill>
                  <a:schemeClr val="dk1"/>
                </a:solidFill>
                <a:latin typeface="Times New Roman"/>
                <a:ea typeface="Times New Roman"/>
                <a:cs typeface="Times New Roman"/>
                <a:sym typeface="Times New Roman"/>
              </a:rPr>
              <a:t> Through buzzer we are checking if there is any waste nearby dustbin.</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3"/>
          <p:cNvPicPr preferRelativeResize="0"/>
          <p:nvPr/>
        </p:nvPicPr>
        <p:blipFill>
          <a:blip r:embed="rId3">
            <a:alphaModFix/>
          </a:blip>
          <a:stretch>
            <a:fillRect/>
          </a:stretch>
        </p:blipFill>
        <p:spPr>
          <a:xfrm>
            <a:off x="152400" y="152400"/>
            <a:ext cx="4435475" cy="4838700"/>
          </a:xfrm>
          <a:prstGeom prst="rect">
            <a:avLst/>
          </a:prstGeom>
          <a:noFill/>
          <a:ln>
            <a:noFill/>
          </a:ln>
        </p:spPr>
      </p:pic>
      <p:pic>
        <p:nvPicPr>
          <p:cNvPr id="259" name="Google Shape;259;p43"/>
          <p:cNvPicPr preferRelativeResize="0"/>
          <p:nvPr/>
        </p:nvPicPr>
        <p:blipFill>
          <a:blip r:embed="rId4">
            <a:alphaModFix/>
          </a:blip>
          <a:stretch>
            <a:fillRect/>
          </a:stretch>
        </p:blipFill>
        <p:spPr>
          <a:xfrm>
            <a:off x="4572000" y="152400"/>
            <a:ext cx="4251325" cy="4838700"/>
          </a:xfrm>
          <a:prstGeom prst="rect">
            <a:avLst/>
          </a:prstGeom>
          <a:noFill/>
          <a:ln>
            <a:noFill/>
          </a:ln>
        </p:spPr>
      </p:pic>
      <p:sp>
        <p:nvSpPr>
          <p:cNvPr id="260" name="Google Shape;260;p43"/>
          <p:cNvSpPr txBox="1"/>
          <p:nvPr/>
        </p:nvSpPr>
        <p:spPr>
          <a:xfrm>
            <a:off x="121225" y="142875"/>
            <a:ext cx="2706000" cy="5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rPr>
              <a:t>Connections :</a:t>
            </a:r>
            <a:endParaRPr sz="3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4"/>
          <p:cNvSpPr txBox="1"/>
          <p:nvPr/>
        </p:nvSpPr>
        <p:spPr>
          <a:xfrm>
            <a:off x="152400" y="-61150"/>
            <a:ext cx="8579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rPr>
              <a:t>Programming :</a:t>
            </a:r>
            <a:endParaRPr sz="1800">
              <a:solidFill>
                <a:schemeClr val="dk1"/>
              </a:solidFill>
            </a:endParaRPr>
          </a:p>
        </p:txBody>
      </p:sp>
      <p:pic>
        <p:nvPicPr>
          <p:cNvPr id="266" name="Google Shape;266;p44"/>
          <p:cNvPicPr preferRelativeResize="0"/>
          <p:nvPr/>
        </p:nvPicPr>
        <p:blipFill>
          <a:blip r:embed="rId3">
            <a:alphaModFix/>
          </a:blip>
          <a:stretch>
            <a:fillRect/>
          </a:stretch>
        </p:blipFill>
        <p:spPr>
          <a:xfrm>
            <a:off x="152400" y="692150"/>
            <a:ext cx="5137950" cy="4298950"/>
          </a:xfrm>
          <a:prstGeom prst="rect">
            <a:avLst/>
          </a:prstGeom>
          <a:noFill/>
          <a:ln>
            <a:noFill/>
          </a:ln>
        </p:spPr>
      </p:pic>
      <p:pic>
        <p:nvPicPr>
          <p:cNvPr id="267" name="Google Shape;267;p44"/>
          <p:cNvPicPr preferRelativeResize="0"/>
          <p:nvPr/>
        </p:nvPicPr>
        <p:blipFill>
          <a:blip r:embed="rId4">
            <a:alphaModFix/>
          </a:blip>
          <a:stretch>
            <a:fillRect/>
          </a:stretch>
        </p:blipFill>
        <p:spPr>
          <a:xfrm>
            <a:off x="4734725" y="692150"/>
            <a:ext cx="4256874" cy="4298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5"/>
          <p:cNvPicPr preferRelativeResize="0"/>
          <p:nvPr/>
        </p:nvPicPr>
        <p:blipFill>
          <a:blip r:embed="rId3">
            <a:alphaModFix/>
          </a:blip>
          <a:stretch>
            <a:fillRect/>
          </a:stretch>
        </p:blipFill>
        <p:spPr>
          <a:xfrm>
            <a:off x="1546975" y="149400"/>
            <a:ext cx="5542625" cy="4669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p:nvPr/>
        </p:nvSpPr>
        <p:spPr>
          <a:xfrm>
            <a:off x="0" y="0"/>
            <a:ext cx="9144000" cy="54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Libraries:</a:t>
            </a:r>
            <a:endParaRPr sz="3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2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AutoNum type="arabicPeriod"/>
            </a:pPr>
            <a:r>
              <a:rPr lang="en" sz="3200">
                <a:solidFill>
                  <a:schemeClr val="dk1"/>
                </a:solidFill>
                <a:latin typeface="Times New Roman"/>
                <a:ea typeface="Times New Roman"/>
                <a:cs typeface="Times New Roman"/>
                <a:sym typeface="Times New Roman"/>
              </a:rPr>
              <a:t>HX711_ADC.h: </a:t>
            </a:r>
            <a:r>
              <a:rPr lang="en" sz="2400">
                <a:solidFill>
                  <a:schemeClr val="dk1"/>
                </a:solidFill>
                <a:latin typeface="Times New Roman"/>
                <a:ea typeface="Times New Roman"/>
                <a:cs typeface="Times New Roman"/>
                <a:sym typeface="Times New Roman"/>
              </a:rPr>
              <a:t>It provides functions to initialize the HX711, read data from the load cell sensor, and perform calibration.</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AutoNum type="arabicPeriod"/>
            </a:pPr>
            <a:r>
              <a:rPr lang="en" sz="3200">
                <a:solidFill>
                  <a:schemeClr val="dk1"/>
                </a:solidFill>
                <a:latin typeface="Times New Roman"/>
                <a:ea typeface="Times New Roman"/>
                <a:cs typeface="Times New Roman"/>
                <a:sym typeface="Times New Roman"/>
              </a:rPr>
              <a:t>EEPROM.h:</a:t>
            </a:r>
            <a:r>
              <a:rPr lang="en" sz="2400">
                <a:solidFill>
                  <a:schemeClr val="dk1"/>
                </a:solidFill>
                <a:latin typeface="Times New Roman"/>
                <a:ea typeface="Times New Roman"/>
                <a:cs typeface="Times New Roman"/>
                <a:sym typeface="Times New Roman"/>
              </a:rPr>
              <a:t>In this code, it is used to store and retrieve calibration values for the HX711.</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p:nvPr/>
        </p:nvSpPr>
        <p:spPr>
          <a:xfrm>
            <a:off x="0" y="0"/>
            <a:ext cx="43977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a:p>
            <a:pPr marL="0" lvl="0" indent="0" algn="l" rtl="0">
              <a:spcBef>
                <a:spcPts val="0"/>
              </a:spcBef>
              <a:spcAft>
                <a:spcPts val="0"/>
              </a:spcAft>
              <a:buNone/>
            </a:pPr>
            <a:r>
              <a:rPr lang="en" sz="3200">
                <a:solidFill>
                  <a:schemeClr val="dk1"/>
                </a:solidFill>
              </a:rPr>
              <a:t>Program Flow Chart :</a:t>
            </a:r>
            <a:endParaRPr sz="1500"/>
          </a:p>
          <a:p>
            <a:pPr marL="0" lvl="0" indent="0" algn="ctr" rtl="0">
              <a:spcBef>
                <a:spcPts val="0"/>
              </a:spcBef>
              <a:spcAft>
                <a:spcPts val="0"/>
              </a:spcAft>
              <a:buClr>
                <a:schemeClr val="dk1"/>
              </a:buClr>
              <a:buSzPts val="1100"/>
              <a:buFont typeface="Arial"/>
              <a:buNone/>
            </a:pPr>
            <a:r>
              <a:rPr lang="en" sz="1500"/>
              <a:t>+-------------------------------------------------------+</a:t>
            </a:r>
            <a:endParaRPr sz="1500"/>
          </a:p>
          <a:p>
            <a:pPr marL="0" lvl="0" indent="0" algn="ctr" rtl="0">
              <a:spcBef>
                <a:spcPts val="0"/>
              </a:spcBef>
              <a:spcAft>
                <a:spcPts val="0"/>
              </a:spcAft>
              <a:buClr>
                <a:schemeClr val="dk1"/>
              </a:buClr>
              <a:buSzPts val="1100"/>
              <a:buFont typeface="Arial"/>
              <a:buNone/>
            </a:pPr>
            <a:r>
              <a:rPr lang="en" sz="1500"/>
              <a:t>|Setup |</a:t>
            </a:r>
            <a:endParaRPr sz="1500"/>
          </a:p>
          <a:p>
            <a:pPr marL="0" lvl="0" indent="0" algn="ctr" rtl="0">
              <a:spcBef>
                <a:spcPts val="0"/>
              </a:spcBef>
              <a:spcAft>
                <a:spcPts val="0"/>
              </a:spcAft>
              <a:buClr>
                <a:schemeClr val="dk1"/>
              </a:buClr>
              <a:buSzPts val="1100"/>
              <a:buFont typeface="Arial"/>
              <a:buNone/>
            </a:pPr>
            <a:r>
              <a:rPr lang="en" sz="1500"/>
              <a:t>|-------------------------------------------------------|</a:t>
            </a:r>
            <a:endParaRPr sz="1500"/>
          </a:p>
          <a:p>
            <a:pPr marL="0" lvl="0" indent="0" algn="ctr" rtl="0">
              <a:spcBef>
                <a:spcPts val="0"/>
              </a:spcBef>
              <a:spcAft>
                <a:spcPts val="0"/>
              </a:spcAft>
              <a:buClr>
                <a:schemeClr val="dk1"/>
              </a:buClr>
              <a:buSzPts val="1100"/>
              <a:buFont typeface="Arial"/>
              <a:buNone/>
            </a:pPr>
            <a:r>
              <a:rPr lang="en" sz="1500"/>
              <a:t>||</a:t>
            </a:r>
            <a:endParaRPr sz="1500"/>
          </a:p>
          <a:p>
            <a:pPr marL="0" lvl="0" indent="0" algn="ctr" rtl="0">
              <a:spcBef>
                <a:spcPts val="0"/>
              </a:spcBef>
              <a:spcAft>
                <a:spcPts val="0"/>
              </a:spcAft>
              <a:buClr>
                <a:schemeClr val="dk1"/>
              </a:buClr>
              <a:buSzPts val="1100"/>
              <a:buFont typeface="Arial"/>
              <a:buNone/>
            </a:pPr>
            <a:r>
              <a:rPr lang="en" sz="1500"/>
              <a:t>|    +-----------------------------------------------+  |</a:t>
            </a:r>
            <a:endParaRPr sz="1500"/>
          </a:p>
          <a:p>
            <a:pPr marL="0" lvl="0" indent="0" algn="ctr" rtl="0">
              <a:spcBef>
                <a:spcPts val="0"/>
              </a:spcBef>
              <a:spcAft>
                <a:spcPts val="0"/>
              </a:spcAft>
              <a:buClr>
                <a:schemeClr val="dk1"/>
              </a:buClr>
              <a:buSzPts val="1100"/>
              <a:buFont typeface="Arial"/>
              <a:buNone/>
            </a:pPr>
            <a:r>
              <a:rPr lang="en" sz="1500"/>
              <a:t>|    |Initialize Serial Communication|  |</a:t>
            </a:r>
            <a:endParaRPr sz="1500"/>
          </a:p>
          <a:p>
            <a:pPr marL="0" lvl="0" indent="0" algn="ctr" rtl="0">
              <a:spcBef>
                <a:spcPts val="0"/>
              </a:spcBef>
              <a:spcAft>
                <a:spcPts val="0"/>
              </a:spcAft>
              <a:buClr>
                <a:schemeClr val="dk1"/>
              </a:buClr>
              <a:buSzPts val="1100"/>
              <a:buFont typeface="Arial"/>
              <a:buNone/>
            </a:pPr>
            <a:r>
              <a:rPr lang="en" sz="1500"/>
              <a:t>|    +-----------------------------------------------+  |</a:t>
            </a:r>
            <a:endParaRPr sz="1500"/>
          </a:p>
          <a:p>
            <a:pPr marL="0" lvl="0" indent="0" algn="ctr" rtl="0">
              <a:spcBef>
                <a:spcPts val="0"/>
              </a:spcBef>
              <a:spcAft>
                <a:spcPts val="0"/>
              </a:spcAft>
              <a:buClr>
                <a:schemeClr val="dk1"/>
              </a:buClr>
              <a:buSzPts val="1100"/>
              <a:buFont typeface="Arial"/>
              <a:buNone/>
            </a:pPr>
            <a:r>
              <a:rPr lang="en" sz="1500"/>
              <a:t>|    |Initialize HX711_ADC Library|  |</a:t>
            </a:r>
            <a:endParaRPr sz="1500"/>
          </a:p>
          <a:p>
            <a:pPr marL="0" lvl="0" indent="0" algn="ctr" rtl="0">
              <a:spcBef>
                <a:spcPts val="0"/>
              </a:spcBef>
              <a:spcAft>
                <a:spcPts val="0"/>
              </a:spcAft>
              <a:buClr>
                <a:schemeClr val="dk1"/>
              </a:buClr>
              <a:buSzPts val="1100"/>
              <a:buFont typeface="Arial"/>
              <a:buNone/>
            </a:pPr>
            <a:r>
              <a:rPr lang="en" sz="1500"/>
              <a:t>|    |Initialize Load Cell Sensor|  |</a:t>
            </a:r>
            <a:endParaRPr sz="1500"/>
          </a:p>
          <a:p>
            <a:pPr marL="0" lvl="0" indent="0" algn="ctr" rtl="0">
              <a:spcBef>
                <a:spcPts val="0"/>
              </a:spcBef>
              <a:spcAft>
                <a:spcPts val="0"/>
              </a:spcAft>
              <a:buClr>
                <a:schemeClr val="dk1"/>
              </a:buClr>
              <a:buSzPts val="1100"/>
              <a:buFont typeface="Arial"/>
              <a:buNone/>
            </a:pPr>
            <a:r>
              <a:rPr lang="en" sz="1500"/>
              <a:t>|    |Set Calibration Value|  |</a:t>
            </a:r>
            <a:endParaRPr sz="1500"/>
          </a:p>
          <a:p>
            <a:pPr marL="0" lvl="0" indent="0" algn="ctr" rtl="0">
              <a:spcBef>
                <a:spcPts val="0"/>
              </a:spcBef>
              <a:spcAft>
                <a:spcPts val="0"/>
              </a:spcAft>
              <a:buClr>
                <a:schemeClr val="dk1"/>
              </a:buClr>
              <a:buSzPts val="1100"/>
              <a:buFont typeface="Arial"/>
              <a:buNone/>
            </a:pPr>
            <a:r>
              <a:rPr lang="en" sz="1500"/>
              <a:t>|    |Start Sensor with Stabilizing Time|  |</a:t>
            </a:r>
            <a:endParaRPr sz="1500"/>
          </a:p>
          <a:p>
            <a:pPr marL="0" lvl="0" indent="0" algn="ctr" rtl="0">
              <a:spcBef>
                <a:spcPts val="0"/>
              </a:spcBef>
              <a:spcAft>
                <a:spcPts val="0"/>
              </a:spcAft>
              <a:buClr>
                <a:schemeClr val="dk1"/>
              </a:buClr>
              <a:buSzPts val="1100"/>
              <a:buFont typeface="Arial"/>
              <a:buNone/>
            </a:pPr>
            <a:r>
              <a:rPr lang="en" sz="1500"/>
              <a:t>|    |Check for Tare Timeout|  |</a:t>
            </a:r>
            <a:endParaRPr sz="1500"/>
          </a:p>
          <a:p>
            <a:pPr marL="0" lvl="0" indent="0" algn="ctr" rtl="0">
              <a:spcBef>
                <a:spcPts val="0"/>
              </a:spcBef>
              <a:spcAft>
                <a:spcPts val="0"/>
              </a:spcAft>
              <a:buClr>
                <a:schemeClr val="dk1"/>
              </a:buClr>
              <a:buSzPts val="1100"/>
              <a:buFont typeface="Arial"/>
              <a:buNone/>
            </a:pPr>
            <a:r>
              <a:rPr lang="en" sz="1500"/>
              <a:t>|    | Set Calibration Factor|  |</a:t>
            </a:r>
            <a:endParaRPr sz="1500"/>
          </a:p>
          <a:p>
            <a:pPr marL="0" lvl="0" indent="0" algn="ctr" rtl="0">
              <a:spcBef>
                <a:spcPts val="0"/>
              </a:spcBef>
              <a:spcAft>
                <a:spcPts val="0"/>
              </a:spcAft>
              <a:buClr>
                <a:schemeClr val="dk1"/>
              </a:buClr>
              <a:buSzPts val="1100"/>
              <a:buFont typeface="Arial"/>
              <a:buNone/>
            </a:pPr>
            <a:r>
              <a:rPr lang="en" sz="1500"/>
              <a:t>|    |Set Buzzer Pin as Output|  |</a:t>
            </a:r>
            <a:endParaRPr sz="1500"/>
          </a:p>
          <a:p>
            <a:pPr marL="0" lvl="0" indent="0" algn="ctr" rtl="0">
              <a:spcBef>
                <a:spcPts val="0"/>
              </a:spcBef>
              <a:spcAft>
                <a:spcPts val="0"/>
              </a:spcAft>
              <a:buClr>
                <a:schemeClr val="dk1"/>
              </a:buClr>
              <a:buSzPts val="1100"/>
              <a:buFont typeface="Arial"/>
              <a:buNone/>
            </a:pPr>
            <a:r>
              <a:rPr lang="en" sz="1500"/>
              <a:t>|    +-----------------------------------------------+  |</a:t>
            </a:r>
            <a:endParaRPr sz="1500"/>
          </a:p>
          <a:p>
            <a:pPr marL="0" lvl="0" indent="0" algn="ctr" rtl="0">
              <a:spcBef>
                <a:spcPts val="0"/>
              </a:spcBef>
              <a:spcAft>
                <a:spcPts val="0"/>
              </a:spcAft>
              <a:buClr>
                <a:schemeClr val="dk1"/>
              </a:buClr>
              <a:buSzPts val="1100"/>
              <a:buFont typeface="Arial"/>
              <a:buNone/>
            </a:pPr>
            <a:r>
              <a:rPr lang="en" sz="1500"/>
              <a:t>||</a:t>
            </a:r>
            <a:endParaRPr sz="1500"/>
          </a:p>
          <a:p>
            <a:pPr marL="0" lvl="0" indent="0" algn="ctr" rtl="0">
              <a:spcBef>
                <a:spcPts val="0"/>
              </a:spcBef>
              <a:spcAft>
                <a:spcPts val="0"/>
              </a:spcAft>
              <a:buClr>
                <a:schemeClr val="dk1"/>
              </a:buClr>
              <a:buSzPts val="1100"/>
              <a:buFont typeface="Arial"/>
              <a:buNone/>
            </a:pPr>
            <a:r>
              <a:rPr lang="en" sz="1500"/>
              <a:t>+-------------------------------------------------------+</a:t>
            </a:r>
            <a:endParaRPr sz="1500"/>
          </a:p>
          <a:p>
            <a:pPr marL="0" lvl="0" indent="0" algn="ctr" rtl="0">
              <a:spcBef>
                <a:spcPts val="0"/>
              </a:spcBef>
              <a:spcAft>
                <a:spcPts val="0"/>
              </a:spcAft>
              <a:buClr>
                <a:schemeClr val="dk1"/>
              </a:buClr>
              <a:buSzPts val="1100"/>
              <a:buFont typeface="Arial"/>
              <a:buNone/>
            </a:pPr>
            <a:r>
              <a:rPr lang="en" sz="1500"/>
              <a:t>                    |</a:t>
            </a:r>
            <a:endParaRPr sz="1500"/>
          </a:p>
          <a:p>
            <a:pPr marL="0" lvl="0" indent="0" algn="ctr" rtl="0">
              <a:spcBef>
                <a:spcPts val="0"/>
              </a:spcBef>
              <a:spcAft>
                <a:spcPts val="0"/>
              </a:spcAft>
              <a:buClr>
                <a:schemeClr val="dk1"/>
              </a:buClr>
              <a:buSzPts val="1100"/>
              <a:buFont typeface="Arial"/>
              <a:buNone/>
            </a:pPr>
            <a:r>
              <a:rPr lang="en" sz="1500"/>
              <a:t>                    v</a:t>
            </a:r>
            <a:endParaRPr sz="1500"/>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283" name="Google Shape;283;p47"/>
          <p:cNvSpPr/>
          <p:nvPr/>
        </p:nvSpPr>
        <p:spPr>
          <a:xfrm>
            <a:off x="4432000" y="16075"/>
            <a:ext cx="49260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t>
            </a:r>
            <a:endParaRPr/>
          </a:p>
          <a:p>
            <a:pPr marL="0" lvl="0" indent="0" algn="ctr" rtl="0">
              <a:spcBef>
                <a:spcPts val="0"/>
              </a:spcBef>
              <a:spcAft>
                <a:spcPts val="0"/>
              </a:spcAft>
              <a:buClr>
                <a:schemeClr val="dk1"/>
              </a:buClr>
              <a:buSzPts val="1100"/>
              <a:buFont typeface="Arial"/>
              <a:buNone/>
            </a:pPr>
            <a:r>
              <a:rPr lang="en"/>
              <a:t>|Loop|</a:t>
            </a:r>
            <a:endParaRPr/>
          </a:p>
          <a:p>
            <a:pPr marL="0" lvl="0" indent="0" algn="ctr" rtl="0">
              <a:spcBef>
                <a:spcPts val="0"/>
              </a:spcBef>
              <a:spcAft>
                <a:spcPts val="0"/>
              </a:spcAft>
              <a:buClr>
                <a:schemeClr val="dk1"/>
              </a:buClr>
              <a:buSzPts val="1100"/>
              <a:buFont typeface="Arial"/>
              <a:buNone/>
            </a:pPr>
            <a:r>
              <a:rPr lang="en"/>
              <a:t>|-------------------------------------------------------|</a:t>
            </a:r>
            <a:endParaRPr/>
          </a:p>
          <a:p>
            <a:pPr marL="0" lvl="0" indent="0" algn="ctr" rtl="0">
              <a:spcBef>
                <a:spcPts val="0"/>
              </a:spcBef>
              <a:spcAft>
                <a:spcPts val="0"/>
              </a:spcAft>
              <a:buClr>
                <a:schemeClr val="dk1"/>
              </a:buClr>
              <a:buSzPts val="1100"/>
              <a:buFont typeface="Arial"/>
              <a:buNone/>
            </a:pPr>
            <a:r>
              <a:rPr lang="en"/>
              <a:t>||</a:t>
            </a:r>
            <a:endParaRPr/>
          </a:p>
          <a:p>
            <a:pPr marL="0" lvl="0" indent="0" algn="ctr" rtl="0">
              <a:spcBef>
                <a:spcPts val="0"/>
              </a:spcBef>
              <a:spcAft>
                <a:spcPts val="0"/>
              </a:spcAft>
              <a:buClr>
                <a:schemeClr val="dk1"/>
              </a:buClr>
              <a:buSzPts val="1100"/>
              <a:buFont typeface="Arial"/>
              <a:buNone/>
            </a:pPr>
            <a:r>
              <a:rPr lang="en"/>
              <a:t>|    +-----------------------------------------------+  |</a:t>
            </a:r>
            <a:endParaRPr/>
          </a:p>
          <a:p>
            <a:pPr marL="0" lvl="0" indent="0" algn="ctr" rtl="0">
              <a:spcBef>
                <a:spcPts val="0"/>
              </a:spcBef>
              <a:spcAft>
                <a:spcPts val="0"/>
              </a:spcAft>
              <a:buClr>
                <a:schemeClr val="dk1"/>
              </a:buClr>
              <a:buSzPts val="1100"/>
              <a:buFont typeface="Arial"/>
              <a:buNone/>
            </a:pPr>
            <a:r>
              <a:rPr lang="en"/>
              <a:t>|    |Check for New Data from Load Cell Sensor|  |</a:t>
            </a:r>
            <a:endParaRPr/>
          </a:p>
          <a:p>
            <a:pPr marL="0" lvl="0" indent="0" algn="ctr" rtl="0">
              <a:spcBef>
                <a:spcPts val="0"/>
              </a:spcBef>
              <a:spcAft>
                <a:spcPts val="0"/>
              </a:spcAft>
              <a:buClr>
                <a:schemeClr val="dk1"/>
              </a:buClr>
              <a:buSzPts val="1100"/>
              <a:buFont typeface="Arial"/>
              <a:buNone/>
            </a:pPr>
            <a:r>
              <a:rPr lang="en"/>
              <a:t>|    +-----------------------------------------------+  |</a:t>
            </a:r>
            <a:endParaRPr/>
          </a:p>
          <a:p>
            <a:pPr marL="0" lvl="0" indent="0" algn="ctr" rtl="0">
              <a:spcBef>
                <a:spcPts val="0"/>
              </a:spcBef>
              <a:spcAft>
                <a:spcPts val="0"/>
              </a:spcAft>
              <a:buClr>
                <a:schemeClr val="dk1"/>
              </a:buClr>
              <a:buSzPts val="1100"/>
              <a:buFont typeface="Arial"/>
              <a:buNone/>
            </a:pPr>
            <a:r>
              <a:rPr lang="en"/>
              <a:t>|    |If New Data Available:|  |</a:t>
            </a:r>
            <a:endParaRPr/>
          </a:p>
          <a:p>
            <a:pPr marL="0" lvl="0" indent="0" algn="ctr" rtl="0">
              <a:spcBef>
                <a:spcPts val="0"/>
              </a:spcBef>
              <a:spcAft>
                <a:spcPts val="0"/>
              </a:spcAft>
              <a:buClr>
                <a:schemeClr val="dk1"/>
              </a:buClr>
              <a:buSzPts val="1100"/>
              <a:buFont typeface="Arial"/>
              <a:buNone/>
            </a:pPr>
            <a:r>
              <a:rPr lang="en"/>
              <a:t>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|Print Load Cell Data|   |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|Check Load Against Threshold|   |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|Activate/Deactivate Buzzer|   |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|Check Buzzer Active Time|   |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|Check Serial Input for Task|   |  |</a:t>
            </a:r>
            <a:endParaRPr/>
          </a:p>
          <a:p>
            <a:pPr marL="0" lvl="0" indent="0" algn="ctr" rtl="0">
              <a:spcBef>
                <a:spcPts val="0"/>
              </a:spcBef>
              <a:spcAft>
                <a:spcPts val="0"/>
              </a:spcAft>
              <a:buClr>
                <a:schemeClr val="dk1"/>
              </a:buClr>
              <a:buSzPts val="1100"/>
              <a:buFont typeface="Arial"/>
              <a:buNone/>
            </a:pPr>
            <a:r>
              <a:rPr lang="en"/>
              <a:t>|    |       +-----------------------------------+   |  |</a:t>
            </a:r>
            <a:endParaRPr/>
          </a:p>
          <a:p>
            <a:pPr marL="0" lvl="0" indent="0" algn="ctr" rtl="0">
              <a:spcBef>
                <a:spcPts val="0"/>
              </a:spcBef>
              <a:spcAft>
                <a:spcPts val="0"/>
              </a:spcAft>
              <a:buClr>
                <a:schemeClr val="dk1"/>
              </a:buClr>
              <a:buSzPts val="1100"/>
              <a:buFont typeface="Arial"/>
              <a:buNone/>
            </a:pPr>
            <a:r>
              <a:rPr lang="en"/>
              <a:t>|    +-----------------------------------------------+  |</a:t>
            </a:r>
            <a:endParaRPr/>
          </a:p>
          <a:p>
            <a:pPr marL="0" lvl="0" indent="0" algn="ctr" rtl="0">
              <a:spcBef>
                <a:spcPts val="0"/>
              </a:spcBef>
              <a:spcAft>
                <a:spcPts val="0"/>
              </a:spcAft>
              <a:buClr>
                <a:schemeClr val="dk1"/>
              </a:buClr>
              <a:buSzPts val="1100"/>
              <a:buFont typeface="Arial"/>
              <a:buNone/>
            </a:pPr>
            <a:r>
              <a:rPr lang="en"/>
              <a:t>|                                                       |</a:t>
            </a:r>
            <a:endParaRPr/>
          </a:p>
          <a:p>
            <a:pPr marL="0" lvl="0" indent="0" algn="ctr" rtl="0">
              <a:spcBef>
                <a:spcPts val="0"/>
              </a:spcBef>
              <a:spcAft>
                <a:spcPts val="0"/>
              </a:spcAft>
              <a:buClr>
                <a:schemeClr val="dk1"/>
              </a:buClr>
              <a:buSzPts val="1100"/>
              <a:buFont typeface="Arial"/>
              <a:buNone/>
            </a:pPr>
            <a:r>
              <a:rPr lang="en"/>
              <a:t>+-------------------------------------------------------+</a:t>
            </a:r>
            <a:endParaRPr/>
          </a:p>
          <a:p>
            <a:pPr marL="0" lvl="0" indent="0" algn="ctr" rtl="0">
              <a:spcBef>
                <a:spcPts val="0"/>
              </a:spcBef>
              <a:spcAft>
                <a:spcPts val="0"/>
              </a:spcAft>
              <a:buClr>
                <a:schemeClr val="dk1"/>
              </a:buClr>
              <a:buSzPts val="1100"/>
              <a:buFont typeface="Arial"/>
              <a:buNone/>
            </a:pPr>
            <a:r>
              <a:rPr lang="en"/>
              <a:t>      |</a:t>
            </a:r>
            <a:endParaRPr/>
          </a:p>
          <a:p>
            <a:pPr marL="0" lvl="0" indent="0" algn="ctr" rtl="0">
              <a:spcBef>
                <a:spcPts val="0"/>
              </a:spcBef>
              <a:spcAft>
                <a:spcPts val="0"/>
              </a:spcAft>
              <a:buNone/>
            </a:pPr>
            <a:r>
              <a:rPr lang="en"/>
              <a:t>      v</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8"/>
          <p:cNvSpPr/>
          <p:nvPr/>
        </p:nvSpPr>
        <p:spPr>
          <a:xfrm>
            <a:off x="0" y="0"/>
            <a:ext cx="4902600" cy="518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t>+-------------------------------------------------------+</a:t>
            </a:r>
            <a:endParaRPr sz="1800"/>
          </a:p>
          <a:p>
            <a:pPr marL="0" lvl="0" indent="0" algn="ctr" rtl="0">
              <a:spcBef>
                <a:spcPts val="0"/>
              </a:spcBef>
              <a:spcAft>
                <a:spcPts val="0"/>
              </a:spcAft>
              <a:buClr>
                <a:schemeClr val="dk1"/>
              </a:buClr>
              <a:buSzPts val="1100"/>
              <a:buFont typeface="Arial"/>
              <a:buNone/>
            </a:pPr>
            <a:r>
              <a:rPr lang="en" sz="1800"/>
              <a:t>|Buzzer Active Time|</a:t>
            </a:r>
            <a:endParaRPr sz="1800"/>
          </a:p>
          <a:p>
            <a:pPr marL="0" lvl="0" indent="0" algn="ctr" rtl="0">
              <a:spcBef>
                <a:spcPts val="0"/>
              </a:spcBef>
              <a:spcAft>
                <a:spcPts val="0"/>
              </a:spcAft>
              <a:buClr>
                <a:schemeClr val="dk1"/>
              </a:buClr>
              <a:buSzPts val="1100"/>
              <a:buFont typeface="Arial"/>
              <a:buNone/>
            </a:pPr>
            <a:r>
              <a:rPr lang="en" sz="1800"/>
              <a:t>|-------------------------------------------------------|</a:t>
            </a:r>
            <a:endParaRPr sz="1800"/>
          </a:p>
          <a:p>
            <a:pPr marL="0" lvl="0" indent="0" algn="ctr" rtl="0">
              <a:spcBef>
                <a:spcPts val="0"/>
              </a:spcBef>
              <a:spcAft>
                <a:spcPts val="0"/>
              </a:spcAft>
              <a:buClr>
                <a:schemeClr val="dk1"/>
              </a:buClr>
              <a:buSzPts val="1100"/>
              <a:buFont typeface="Arial"/>
              <a:buNone/>
            </a:pPr>
            <a:r>
              <a:rPr lang="en" sz="1800"/>
              <a:t>||</a:t>
            </a:r>
            <a:endParaRPr sz="1800"/>
          </a:p>
          <a:p>
            <a:pPr marL="0" lvl="0" indent="0" algn="ctr" rtl="0">
              <a:spcBef>
                <a:spcPts val="0"/>
              </a:spcBef>
              <a:spcAft>
                <a:spcPts val="0"/>
              </a:spcAft>
              <a:buClr>
                <a:schemeClr val="dk1"/>
              </a:buClr>
              <a:buSzPts val="1100"/>
              <a:buFont typeface="Arial"/>
              <a:buNone/>
            </a:pPr>
            <a:r>
              <a:rPr lang="en" sz="1800"/>
              <a:t>|    +-----------------------------------------------+  |</a:t>
            </a:r>
            <a:endParaRPr sz="1800"/>
          </a:p>
          <a:p>
            <a:pPr marL="0" lvl="0" indent="0" algn="ctr" rtl="0">
              <a:spcBef>
                <a:spcPts val="0"/>
              </a:spcBef>
              <a:spcAft>
                <a:spcPts val="0"/>
              </a:spcAft>
              <a:buClr>
                <a:schemeClr val="dk1"/>
              </a:buClr>
              <a:buSzPts val="1100"/>
              <a:buFont typeface="Arial"/>
              <a:buNone/>
            </a:pPr>
            <a:r>
              <a:rPr lang="en" sz="1800"/>
              <a:t>|    |Check if Buzzer Active Time Reached|   |       ||</a:t>
            </a:r>
            <a:endParaRPr sz="1800"/>
          </a:p>
          <a:p>
            <a:pPr marL="0" lvl="0" indent="0" algn="ctr" rtl="0">
              <a:spcBef>
                <a:spcPts val="0"/>
              </a:spcBef>
              <a:spcAft>
                <a:spcPts val="0"/>
              </a:spcAft>
              <a:buClr>
                <a:schemeClr val="dk1"/>
              </a:buClr>
              <a:buSzPts val="1100"/>
              <a:buFont typeface="Arial"/>
              <a:buNone/>
            </a:pPr>
            <a:r>
              <a:rPr lang="en" sz="1800"/>
              <a:t>|    +-----------------------------------------------+  |</a:t>
            </a:r>
            <a:endParaRPr sz="1800"/>
          </a:p>
          <a:p>
            <a:pPr marL="0" lvl="0" indent="0" algn="ctr" rtl="0">
              <a:spcBef>
                <a:spcPts val="0"/>
              </a:spcBef>
              <a:spcAft>
                <a:spcPts val="0"/>
              </a:spcAft>
              <a:buClr>
                <a:schemeClr val="dk1"/>
              </a:buClr>
              <a:buSzPts val="1100"/>
              <a:buFont typeface="Arial"/>
              <a:buNone/>
            </a:pPr>
            <a:r>
              <a:rPr lang="en" sz="1800"/>
              <a:t>|    |If Yes:|  |</a:t>
            </a:r>
            <a:endParaRPr sz="1800"/>
          </a:p>
          <a:p>
            <a:pPr marL="0" lvl="0" indent="0" algn="ctr" rtl="0">
              <a:spcBef>
                <a:spcPts val="0"/>
              </a:spcBef>
              <a:spcAft>
                <a:spcPts val="0"/>
              </a:spcAft>
              <a:buClr>
                <a:schemeClr val="dk1"/>
              </a:buClr>
              <a:buSzPts val="1100"/>
              <a:buFont typeface="Arial"/>
              <a:buNone/>
            </a:pPr>
            <a:r>
              <a:rPr lang="en" sz="1800"/>
              <a:t>||||</a:t>
            </a:r>
            <a:endParaRPr sz="1800"/>
          </a:p>
          <a:p>
            <a:pPr marL="0" lvl="0" indent="0" algn="ctr" rtl="0">
              <a:spcBef>
                <a:spcPts val="0"/>
              </a:spcBef>
              <a:spcAft>
                <a:spcPts val="0"/>
              </a:spcAft>
              <a:buClr>
                <a:schemeClr val="dk1"/>
              </a:buClr>
              <a:buSzPts val="1100"/>
              <a:buFont typeface="Arial"/>
              <a:buNone/>
            </a:pPr>
            <a:r>
              <a:rPr lang="en" sz="1800"/>
              <a:t>|    |       +-------------------------------+       |  |</a:t>
            </a:r>
            <a:endParaRPr sz="1800"/>
          </a:p>
          <a:p>
            <a:pPr marL="0" lvl="0" indent="0" algn="ctr" rtl="0">
              <a:spcBef>
                <a:spcPts val="0"/>
              </a:spcBef>
              <a:spcAft>
                <a:spcPts val="0"/>
              </a:spcAft>
              <a:buClr>
                <a:schemeClr val="dk1"/>
              </a:buClr>
              <a:buSzPts val="1100"/>
              <a:buFont typeface="Arial"/>
              <a:buNone/>
            </a:pPr>
            <a:r>
              <a:rPr lang="en" sz="1800"/>
              <a:t>|    |       |Deactivate Buzzer|       |  |</a:t>
            </a:r>
            <a:endParaRPr sz="1800"/>
          </a:p>
          <a:p>
            <a:pPr marL="0" lvl="0" indent="0" algn="ctr" rtl="0">
              <a:spcBef>
                <a:spcPts val="0"/>
              </a:spcBef>
              <a:spcAft>
                <a:spcPts val="0"/>
              </a:spcAft>
              <a:buClr>
                <a:schemeClr val="dk1"/>
              </a:buClr>
              <a:buSzPts val="1100"/>
              <a:buFont typeface="Arial"/>
              <a:buNone/>
            </a:pPr>
            <a:r>
              <a:rPr lang="en" sz="1800"/>
              <a:t>|    |       +-------------------------------+       |  |</a:t>
            </a:r>
            <a:endParaRPr sz="1800"/>
          </a:p>
          <a:p>
            <a:pPr marL="0" lvl="0" indent="0" algn="ctr" rtl="0">
              <a:spcBef>
                <a:spcPts val="0"/>
              </a:spcBef>
              <a:spcAft>
                <a:spcPts val="0"/>
              </a:spcAft>
              <a:buClr>
                <a:schemeClr val="dk1"/>
              </a:buClr>
              <a:buSzPts val="1100"/>
              <a:buFont typeface="Arial"/>
              <a:buNone/>
            </a:pPr>
            <a:r>
              <a:rPr lang="en" sz="1800"/>
              <a:t>|    +-----------------------------------------------+  |</a:t>
            </a:r>
            <a:endParaRPr sz="1800"/>
          </a:p>
          <a:p>
            <a:pPr marL="0" lvl="0" indent="0" algn="ctr" rtl="0">
              <a:spcBef>
                <a:spcPts val="0"/>
              </a:spcBef>
              <a:spcAft>
                <a:spcPts val="0"/>
              </a:spcAft>
              <a:buClr>
                <a:schemeClr val="dk1"/>
              </a:buClr>
              <a:buSzPts val="1100"/>
              <a:buFont typeface="Arial"/>
              <a:buNone/>
            </a:pPr>
            <a:r>
              <a:rPr lang="en" sz="1800"/>
              <a:t>|                                                       |</a:t>
            </a:r>
            <a:endParaRPr sz="1800"/>
          </a:p>
          <a:p>
            <a:pPr marL="0" lvl="0" indent="0" algn="ctr" rtl="0">
              <a:spcBef>
                <a:spcPts val="0"/>
              </a:spcBef>
              <a:spcAft>
                <a:spcPts val="0"/>
              </a:spcAft>
              <a:buClr>
                <a:schemeClr val="dk1"/>
              </a:buClr>
              <a:buSzPts val="1100"/>
              <a:buFont typeface="Arial"/>
              <a:buNone/>
            </a:pPr>
            <a:r>
              <a:rPr lang="en" sz="1800"/>
              <a:t>+-------------------------------------------------------+</a:t>
            </a:r>
            <a:endParaRPr sz="1800"/>
          </a:p>
          <a:p>
            <a:pPr marL="0" lvl="0" indent="0" algn="ctr" rtl="0">
              <a:spcBef>
                <a:spcPts val="0"/>
              </a:spcBef>
              <a:spcAft>
                <a:spcPts val="0"/>
              </a:spcAft>
              <a:buNone/>
            </a:pP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p:nvPr/>
        </p:nvSpPr>
        <p:spPr>
          <a:xfrm>
            <a:off x="2749225" y="1196800"/>
            <a:ext cx="2791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l" rtl="0">
              <a:spcBef>
                <a:spcPts val="0"/>
              </a:spcBef>
              <a:spcAft>
                <a:spcPts val="0"/>
              </a:spcAft>
              <a:buNone/>
            </a:pPr>
            <a:r>
              <a:rPr lang="en" sz="1800">
                <a:solidFill>
                  <a:schemeClr val="dk2"/>
                </a:solidFill>
              </a:rPr>
              <a:t>        </a:t>
            </a:r>
            <a:endParaRPr sz="1800">
              <a:solidFill>
                <a:schemeClr val="dk2"/>
              </a:solidFill>
            </a:endParaRPr>
          </a:p>
        </p:txBody>
      </p:sp>
      <p:sp>
        <p:nvSpPr>
          <p:cNvPr id="294" name="Google Shape;294;p49"/>
          <p:cNvSpPr txBox="1"/>
          <p:nvPr/>
        </p:nvSpPr>
        <p:spPr>
          <a:xfrm>
            <a:off x="-1152400" y="1196800"/>
            <a:ext cx="2791500" cy="48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95" name="Google Shape;295;p49"/>
          <p:cNvSpPr txBox="1"/>
          <p:nvPr/>
        </p:nvSpPr>
        <p:spPr>
          <a:xfrm>
            <a:off x="-1691800" y="2175475"/>
            <a:ext cx="3330900" cy="48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296" name="Google Shape;296;p49"/>
          <p:cNvSpPr/>
          <p:nvPr/>
        </p:nvSpPr>
        <p:spPr>
          <a:xfrm>
            <a:off x="41425" y="4150"/>
            <a:ext cx="27078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rPr>
              <a:t>Logic Diagram :</a:t>
            </a:r>
            <a:endParaRPr sz="2500">
              <a:solidFill>
                <a:schemeClr val="dk1"/>
              </a:solidFill>
            </a:endParaRPr>
          </a:p>
          <a:p>
            <a:pPr marL="0" lvl="0" indent="0" algn="l" rtl="0">
              <a:spcBef>
                <a:spcPts val="0"/>
              </a:spcBef>
              <a:spcAft>
                <a:spcPts val="0"/>
              </a:spcAft>
              <a:buClr>
                <a:schemeClr val="dk1"/>
              </a:buClr>
              <a:buSzPts val="1100"/>
              <a:buFont typeface="Arial"/>
              <a:buNone/>
            </a:pPr>
            <a:endParaRPr sz="13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|New Data|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|Update Load|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|Cell Data|</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|Print Load Cell Data|</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a:t>
            </a:r>
            <a:endParaRPr/>
          </a:p>
        </p:txBody>
      </p:sp>
      <p:sp>
        <p:nvSpPr>
          <p:cNvPr id="297" name="Google Shape;297;p49"/>
          <p:cNvSpPr/>
          <p:nvPr/>
        </p:nvSpPr>
        <p:spPr>
          <a:xfrm>
            <a:off x="2850200" y="100"/>
            <a:ext cx="28401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|Load &gt; Threshold?|</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|Yes|</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|Activate Buzzer|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|No|</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|Deactivate Buzzer|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None/>
            </a:pPr>
            <a:r>
              <a:rPr lang="en" sz="1800">
                <a:solidFill>
                  <a:schemeClr val="dk2"/>
                </a:solidFill>
              </a:rPr>
              <a:t>                      v</a:t>
            </a:r>
            <a:endParaRPr/>
          </a:p>
        </p:txBody>
      </p:sp>
      <p:sp>
        <p:nvSpPr>
          <p:cNvPr id="298" name="Google Shape;298;p49"/>
          <p:cNvSpPr/>
          <p:nvPr/>
        </p:nvSpPr>
        <p:spPr>
          <a:xfrm>
            <a:off x="5791275" y="14500"/>
            <a:ext cx="32577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|Buzzer Active for 5s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|Yes|</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|Deactivate Buzzer|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v</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|Serial Input?|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a:t>
            </a:r>
            <a:endParaRPr sz="1800">
              <a:solidFill>
                <a:schemeClr val="dk2"/>
              </a:solidFill>
            </a:endParaRPr>
          </a:p>
          <a:p>
            <a:pPr marL="0" lvl="0" indent="0" algn="l" rtl="0">
              <a:spcBef>
                <a:spcPts val="0"/>
              </a:spcBef>
              <a:spcAft>
                <a:spcPts val="0"/>
              </a:spcAft>
              <a:buClr>
                <a:schemeClr val="dk1"/>
              </a:buClr>
              <a:buSzPts val="1100"/>
              <a:buFont typeface="Arial"/>
              <a:buNone/>
            </a:pPr>
            <a:r>
              <a:rPr lang="en" sz="1800">
                <a:solidFill>
                  <a:schemeClr val="dk2"/>
                </a:solidFill>
              </a:rPr>
              <a:t>|Yes|</a:t>
            </a:r>
            <a:endParaRPr sz="1800">
              <a:solidFill>
                <a:schemeClr val="dk2"/>
              </a:solidFill>
            </a:endParaRPr>
          </a:p>
          <a:p>
            <a:pPr marL="0" lvl="0" indent="0" algn="l" rtl="0">
              <a:spcBef>
                <a:spcPts val="0"/>
              </a:spcBef>
              <a:spcAft>
                <a:spcPts val="0"/>
              </a:spcAft>
              <a:buNone/>
            </a:pPr>
            <a:r>
              <a:rPr lang="en" sz="1800">
                <a:solidFill>
                  <a:schemeClr val="dk2"/>
                </a:solidFill>
              </a:rPr>
              <a:t>|Perform Task|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0"/>
          <p:cNvSpPr txBox="1"/>
          <p:nvPr/>
        </p:nvSpPr>
        <p:spPr>
          <a:xfrm>
            <a:off x="6913075" y="2263950"/>
            <a:ext cx="3347400" cy="50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04" name="Google Shape;304;p50"/>
          <p:cNvSpPr txBox="1"/>
          <p:nvPr/>
        </p:nvSpPr>
        <p:spPr>
          <a:xfrm>
            <a:off x="-1321025" y="1539200"/>
            <a:ext cx="3810000" cy="38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305" name="Google Shape;305;p50"/>
          <p:cNvSpPr/>
          <p:nvPr/>
        </p:nvSpPr>
        <p:spPr>
          <a:xfrm>
            <a:off x="12425" y="100"/>
            <a:ext cx="34476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|Load &gt; Threshold?|</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         |</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|Yes|</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|Activate|</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|Buzzer|</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1800">
                <a:solidFill>
                  <a:schemeClr val="dk2"/>
                </a:solidFill>
              </a:rPr>
              <a:t>        |</a:t>
            </a:r>
            <a:endParaRPr sz="1800">
              <a:solidFill>
                <a:schemeClr val="dk2"/>
              </a:solidFill>
            </a:endParaRPr>
          </a:p>
          <a:p>
            <a:pPr marL="0" lvl="0" indent="0" algn="ctr" rtl="0">
              <a:spcBef>
                <a:spcPts val="0"/>
              </a:spcBef>
              <a:spcAft>
                <a:spcPts val="0"/>
              </a:spcAft>
              <a:buNone/>
            </a:pPr>
            <a:endParaRPr/>
          </a:p>
        </p:txBody>
      </p:sp>
      <p:sp>
        <p:nvSpPr>
          <p:cNvPr id="306" name="Google Shape;306;p50"/>
          <p:cNvSpPr/>
          <p:nvPr/>
        </p:nvSpPr>
        <p:spPr>
          <a:xfrm>
            <a:off x="3573950" y="10450"/>
            <a:ext cx="37998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|Load &lt; Threshold?|</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         |</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|Yes|</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|Deactivate|</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|Buzzer|</a:t>
            </a:r>
            <a:endParaRPr sz="2400">
              <a:solidFill>
                <a:schemeClr val="dk1"/>
              </a:solidFill>
            </a:endParaRPr>
          </a:p>
          <a:p>
            <a:pPr marL="0" lvl="0" indent="0" algn="l" rtl="0">
              <a:spcBef>
                <a:spcPts val="0"/>
              </a:spcBef>
              <a:spcAft>
                <a:spcPts val="0"/>
              </a:spcAft>
              <a:buClr>
                <a:schemeClr val="dk1"/>
              </a:buClr>
              <a:buSzPts val="1100"/>
              <a:buFont typeface="Arial"/>
              <a:buNone/>
            </a:pPr>
            <a:r>
              <a:rPr lang="en" sz="2400">
                <a:solidFill>
                  <a:schemeClr val="dk1"/>
                </a:solidFill>
              </a:rPr>
              <a:t>+------------------+</a:t>
            </a:r>
            <a:endParaRPr sz="24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2"/>
              </a:solidFill>
            </a:endParaRPr>
          </a:p>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1"/>
          <p:cNvSpPr txBox="1"/>
          <p:nvPr/>
        </p:nvSpPr>
        <p:spPr>
          <a:xfrm>
            <a:off x="0" y="0"/>
            <a:ext cx="5468700" cy="38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Testing and demonstration of working model</a:t>
            </a:r>
            <a:endParaRPr sz="1800">
              <a:solidFill>
                <a:schemeClr val="dk2"/>
              </a:solidFill>
            </a:endParaRPr>
          </a:p>
        </p:txBody>
      </p:sp>
      <p:pic>
        <p:nvPicPr>
          <p:cNvPr id="312" name="Google Shape;312;p51" title="MIC Project Group 5.mp4">
            <a:hlinkClick r:id="rId5"/>
          </p:cNvPr>
          <p:cNvPicPr preferRelativeResize="0"/>
          <p:nvPr/>
        </p:nvPicPr>
        <p:blipFill>
          <a:blip r:embed="rId6">
            <a:alphaModFix/>
          </a:blip>
          <a:stretch>
            <a:fillRect/>
          </a:stretch>
        </p:blipFill>
        <p:spPr>
          <a:xfrm>
            <a:off x="0" y="605306"/>
            <a:ext cx="8926125" cy="4456800"/>
          </a:xfrm>
          <a:prstGeom prst="rect">
            <a:avLst/>
          </a:prstGeom>
          <a:noFill/>
          <a:ln>
            <a:noFill/>
          </a:ln>
        </p:spPr>
      </p:pic>
      <p:pic>
        <p:nvPicPr>
          <p:cNvPr id="2" name="WhatsApp Video 2024-04-27 at 02.59.35_33c2338f">
            <a:hlinkClick r:id="" action="ppaction://media"/>
            <a:extLst>
              <a:ext uri="{FF2B5EF4-FFF2-40B4-BE49-F238E27FC236}">
                <a16:creationId xmlns:a16="http://schemas.microsoft.com/office/drawing/2014/main" id="{8071BF0B-282B-14C3-D57D-E36E6203AAF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605306"/>
            <a:ext cx="9144000" cy="45381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93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2136525" y="1419975"/>
            <a:ext cx="4268050" cy="3061475"/>
          </a:xfrm>
          <a:prstGeom prst="rect">
            <a:avLst/>
          </a:prstGeom>
          <a:noFill/>
          <a:ln>
            <a:noFill/>
          </a:ln>
        </p:spPr>
      </p:pic>
      <p:sp>
        <p:nvSpPr>
          <p:cNvPr id="73" name="Google Shape;73;p16"/>
          <p:cNvSpPr txBox="1"/>
          <p:nvPr/>
        </p:nvSpPr>
        <p:spPr>
          <a:xfrm>
            <a:off x="300700" y="302450"/>
            <a:ext cx="2963100" cy="8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Micro-controller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29D6E-EA38-D9B9-C03F-23AD6A570029}"/>
              </a:ext>
            </a:extLst>
          </p:cNvPr>
          <p:cNvSpPr txBox="1"/>
          <p:nvPr/>
        </p:nvSpPr>
        <p:spPr>
          <a:xfrm>
            <a:off x="127939" y="540286"/>
            <a:ext cx="8360088" cy="1323439"/>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Drive link of video: </a:t>
            </a:r>
            <a:r>
              <a:rPr lang="en-IN" sz="2400" dirty="0">
                <a:latin typeface="Times New Roman" panose="02020603050405020304" pitchFamily="18" charset="0"/>
                <a:cs typeface="Times New Roman" panose="02020603050405020304" pitchFamily="18" charset="0"/>
                <a:hlinkClick r:id="rId2"/>
              </a:rPr>
              <a:t>https://drive.google.com/file/d/1XfxRNXFbHhCb86OnIb7N6elEqmI3VtJW/view?usp=drive_link</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3928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2"/>
          <p:cNvSpPr txBox="1"/>
          <p:nvPr/>
        </p:nvSpPr>
        <p:spPr>
          <a:xfrm>
            <a:off x="1750" y="-5275"/>
            <a:ext cx="9144000" cy="51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Result:</a:t>
            </a:r>
            <a:endParaRPr sz="32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Prototype Performance Evaluation:</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The Automatic Dustbin prototype demonstrated exceptional performance during real-world testing. </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Accuracy of sensor detection: </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The sensors accurately detected objects within their specified range, minimizing false positives and ensuring reliable operation.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Reliability of the lid-opening mechanism: </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The lid-opening mechanism proved robust and reliable, withstanding repeated use without degradation in performance.</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Clr>
                <a:schemeClr val="dk1"/>
              </a:buClr>
              <a:buSzPts val="1100"/>
              <a:buFont typeface="Arial"/>
              <a:buNone/>
            </a:pPr>
            <a:endParaRPr sz="1800">
              <a:solidFill>
                <a:schemeClr val="dk1"/>
              </a:solidFill>
              <a:latin typeface="Times New Roman"/>
              <a:ea typeface="Times New Roman"/>
              <a:cs typeface="Times New Roman"/>
              <a:sym typeface="Times New Roman"/>
            </a:endParaRPr>
          </a:p>
          <a:p>
            <a:pPr marL="91440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p:nvPr/>
        </p:nvSpPr>
        <p:spPr>
          <a:xfrm>
            <a:off x="-17850" y="-45650"/>
            <a:ext cx="9144000" cy="5143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Waste level detection: </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The dustbin effectively detected changes in waste levels using ultrasonic sensors, providing timely alerts when  nearing full capacity.</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Comparison with Traditional Dustbins:</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Compared to traditional dustbins, the Automatic Dustbin offered significant advantages in terms of hygiene, convenience, and efficiency.</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Convenience: </a:t>
            </a:r>
            <a:endParaRPr sz="2400">
              <a:solidFill>
                <a:schemeClr val="dk1"/>
              </a:solidFill>
              <a:latin typeface="Times New Roman"/>
              <a:ea typeface="Times New Roman"/>
              <a:cs typeface="Times New Roman"/>
              <a:sym typeface="Times New Roman"/>
            </a:endParaRPr>
          </a:p>
          <a:p>
            <a:pPr marL="9144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Automatic flap opening and waste level detection enhanced user convenience, eliminating the need for manual lid operation and providing timely alerts when the bin required emptying.</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4"/>
          <p:cNvSpPr txBox="1"/>
          <p:nvPr/>
        </p:nvSpPr>
        <p:spPr>
          <a:xfrm>
            <a:off x="-7025" y="-527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Challenges:</a:t>
            </a:r>
            <a:endParaRPr sz="32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Challenges encountered during development included fine-tuning sensor sensitivity to optimize detection accuracy while minimizing false triggers.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Integration of multiple sensors required careful calibration to ensure seamless operation and prevent interference between sensor inputs.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As the project involved implementing automatic flap opening, waste level detection, and nearby waste sensing, each functionality required its own set of code and sensor configurations.</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Integrating three distinct sets of code while ensuring compatibility and avoiding conflicts posed a significant hurdle.</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5"/>
          <p:cNvSpPr txBox="1"/>
          <p:nvPr/>
        </p:nvSpPr>
        <p:spPr>
          <a:xfrm>
            <a:off x="-47625" y="397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The process required careful coordination and troubleshooting to address issues such as code optimization, memory constraints, and sensor calibration.</a:t>
            </a:r>
            <a:endParaRPr sz="2400">
              <a:solidFill>
                <a:schemeClr val="dk1"/>
              </a:solidFill>
              <a:latin typeface="Times New Roman"/>
              <a:ea typeface="Times New Roman"/>
              <a:cs typeface="Times New Roman"/>
              <a:sym typeface="Times New Roman"/>
            </a:endParaRPr>
          </a:p>
          <a:p>
            <a:pPr marL="457200" lvl="0" indent="-381000" algn="l" rtl="0">
              <a:spcBef>
                <a:spcPts val="0"/>
              </a:spcBef>
              <a:spcAft>
                <a:spcPts val="0"/>
              </a:spcAft>
              <a:buClr>
                <a:schemeClr val="dk1"/>
              </a:buClr>
              <a:buSzPts val="2400"/>
              <a:buFont typeface="Times New Roman"/>
              <a:buChar char="●"/>
            </a:pPr>
            <a:r>
              <a:rPr lang="en" sz="2400">
                <a:solidFill>
                  <a:schemeClr val="dk1"/>
                </a:solidFill>
                <a:latin typeface="Times New Roman"/>
                <a:ea typeface="Times New Roman"/>
                <a:cs typeface="Times New Roman"/>
                <a:sym typeface="Times New Roman"/>
              </a:rPr>
              <a:t>Despite these challenges, thorough testing and iterative refinement ultimately resulted in successful integration and seamless operation of all functionalities within the Arduino framework.</a:t>
            </a:r>
            <a:endParaRPr sz="24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p:nvPr/>
        </p:nvSpPr>
        <p:spPr>
          <a:xfrm>
            <a:off x="-7025" y="-1407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a:solidFill>
                  <a:schemeClr val="dk1"/>
                </a:solidFill>
                <a:latin typeface="Times New Roman"/>
                <a:ea typeface="Times New Roman"/>
                <a:cs typeface="Times New Roman"/>
                <a:sym typeface="Times New Roman"/>
              </a:rPr>
              <a:t>Future Work:</a:t>
            </a:r>
            <a:endParaRPr sz="32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1. Refinement of Sensor Calibration: Fine-tuning sensor settings to improve accuracy and minimize false triggers.</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2. Optimization of Power Consumption: Exploring energy-efficient alternatives like solar panels and implementing power-saving modes.</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3. Implementation of Machine Learning Techniques: Using AI to adaptively adjust sensor sensitivity for better performance.</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4. Enhancement of User Interface: Improving feedback with LED displays and wireless connectivity for remote monitoring.</a:t>
            </a:r>
            <a:endParaRPr sz="2400">
              <a:solidFill>
                <a:schemeClr val="dk1"/>
              </a:solidFill>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p:nvPr/>
        </p:nvSpPr>
        <p:spPr>
          <a:xfrm>
            <a:off x="1730825" y="957950"/>
            <a:ext cx="2340300" cy="1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
        <p:nvSpPr>
          <p:cNvPr id="79" name="Google Shape;79;p17"/>
          <p:cNvSpPr txBox="1"/>
          <p:nvPr/>
        </p:nvSpPr>
        <p:spPr>
          <a:xfrm>
            <a:off x="1656000" y="0"/>
            <a:ext cx="6597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latin typeface="Times New Roman"/>
                <a:ea typeface="Times New Roman"/>
                <a:cs typeface="Times New Roman"/>
                <a:sym typeface="Times New Roman"/>
              </a:rPr>
              <a:t>Module 1: Garbage Level Detection</a:t>
            </a:r>
            <a:endParaRPr sz="3200">
              <a:solidFill>
                <a:schemeClr val="dk2"/>
              </a:solidFill>
              <a:latin typeface="Times New Roman"/>
              <a:ea typeface="Times New Roman"/>
              <a:cs typeface="Times New Roman"/>
              <a:sym typeface="Times New Roman"/>
            </a:endParaRPr>
          </a:p>
        </p:txBody>
      </p:sp>
      <p:sp>
        <p:nvSpPr>
          <p:cNvPr id="80" name="Google Shape;80;p17"/>
          <p:cNvSpPr txBox="1"/>
          <p:nvPr/>
        </p:nvSpPr>
        <p:spPr>
          <a:xfrm>
            <a:off x="238100" y="447600"/>
            <a:ext cx="58320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Components used:</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AutoNum type="arabicPeriod"/>
            </a:pPr>
            <a:r>
              <a:rPr lang="en" sz="2400">
                <a:solidFill>
                  <a:schemeClr val="dk2"/>
                </a:solidFill>
                <a:latin typeface="Times New Roman"/>
                <a:ea typeface="Times New Roman"/>
                <a:cs typeface="Times New Roman"/>
                <a:sym typeface="Times New Roman"/>
              </a:rPr>
              <a:t>Ultrasonic Sensor</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AutoNum type="arabicPeriod"/>
            </a:pPr>
            <a:r>
              <a:rPr lang="en" sz="2400">
                <a:solidFill>
                  <a:schemeClr val="dk2"/>
                </a:solidFill>
                <a:latin typeface="Times New Roman"/>
                <a:ea typeface="Times New Roman"/>
                <a:cs typeface="Times New Roman"/>
                <a:sym typeface="Times New Roman"/>
              </a:rPr>
              <a:t>LED (Light Emitting Diode)</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AutoNum type="arabicPeriod"/>
            </a:pPr>
            <a:r>
              <a:rPr lang="en" sz="2400">
                <a:solidFill>
                  <a:schemeClr val="dk2"/>
                </a:solidFill>
                <a:latin typeface="Times New Roman"/>
                <a:ea typeface="Times New Roman"/>
                <a:cs typeface="Times New Roman"/>
                <a:sym typeface="Times New Roman"/>
              </a:rPr>
              <a:t>Resistor</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Specifications:</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-LED Specifications:</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Color: Red</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Operating voltage: ~9 V</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Temperature range: -40°C to 85°C</a:t>
            </a:r>
            <a:endParaRPr sz="24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
        <p:nvSpPr>
          <p:cNvPr id="81" name="Google Shape;81;p17"/>
          <p:cNvSpPr txBox="1"/>
          <p:nvPr/>
        </p:nvSpPr>
        <p:spPr>
          <a:xfrm>
            <a:off x="1207575" y="262665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sz="1800">
              <a:solidFill>
                <a:schemeClr val="dk2"/>
              </a:solidFill>
            </a:endParaRPr>
          </a:p>
        </p:txBody>
      </p:sp>
      <p:pic>
        <p:nvPicPr>
          <p:cNvPr id="82" name="Google Shape;82;p17"/>
          <p:cNvPicPr preferRelativeResize="0"/>
          <p:nvPr/>
        </p:nvPicPr>
        <p:blipFill>
          <a:blip r:embed="rId3">
            <a:alphaModFix/>
          </a:blip>
          <a:stretch>
            <a:fillRect/>
          </a:stretch>
        </p:blipFill>
        <p:spPr>
          <a:xfrm>
            <a:off x="4113075" y="766500"/>
            <a:ext cx="2012551" cy="2012551"/>
          </a:xfrm>
          <a:prstGeom prst="rect">
            <a:avLst/>
          </a:prstGeom>
          <a:noFill/>
          <a:ln>
            <a:noFill/>
          </a:ln>
        </p:spPr>
      </p:pic>
      <p:pic>
        <p:nvPicPr>
          <p:cNvPr id="83" name="Google Shape;83;p17"/>
          <p:cNvPicPr preferRelativeResize="0"/>
          <p:nvPr/>
        </p:nvPicPr>
        <p:blipFill>
          <a:blip r:embed="rId4">
            <a:alphaModFix/>
          </a:blip>
          <a:stretch>
            <a:fillRect/>
          </a:stretch>
        </p:blipFill>
        <p:spPr>
          <a:xfrm>
            <a:off x="6976650" y="1108413"/>
            <a:ext cx="1493200" cy="1463326"/>
          </a:xfrm>
          <a:prstGeom prst="rect">
            <a:avLst/>
          </a:prstGeom>
          <a:noFill/>
          <a:ln>
            <a:noFill/>
          </a:ln>
        </p:spPr>
      </p:pic>
      <p:pic>
        <p:nvPicPr>
          <p:cNvPr id="84" name="Google Shape;84;p17"/>
          <p:cNvPicPr preferRelativeResize="0"/>
          <p:nvPr/>
        </p:nvPicPr>
        <p:blipFill>
          <a:blip r:embed="rId5">
            <a:alphaModFix/>
          </a:blip>
          <a:stretch>
            <a:fillRect/>
          </a:stretch>
        </p:blipFill>
        <p:spPr>
          <a:xfrm>
            <a:off x="5802150" y="3083849"/>
            <a:ext cx="1493199" cy="1493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1975" y="3975"/>
            <a:ext cx="9144000" cy="51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-Ultrasonic Sensor:</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2 cm to long-range 4 m detection and ranging</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Level output: high-5V</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Static current: &lt; 2mA</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Frequency: 40 KHz</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High-density and Small blind distance</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Temperature range: -20°C to 70°C</a:t>
            </a:r>
            <a:endParaRPr sz="24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2400">
                <a:solidFill>
                  <a:schemeClr val="dk2"/>
                </a:solidFill>
                <a:latin typeface="Times New Roman"/>
                <a:ea typeface="Times New Roman"/>
                <a:cs typeface="Times New Roman"/>
                <a:sym typeface="Times New Roman"/>
              </a:rPr>
              <a:t>-Resistor Specifications:</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Resistance: 330 Ω</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Power rating: 0.25 W</a:t>
            </a:r>
            <a:endParaRPr sz="24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123525" y="0"/>
            <a:ext cx="5832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rPr>
              <a:t>Working Principle</a:t>
            </a:r>
            <a:endParaRPr sz="3200">
              <a:solidFill>
                <a:schemeClr val="dk2"/>
              </a:solidFill>
            </a:endParaRPr>
          </a:p>
        </p:txBody>
      </p:sp>
      <p:sp>
        <p:nvSpPr>
          <p:cNvPr id="95" name="Google Shape;95;p19"/>
          <p:cNvSpPr txBox="1"/>
          <p:nvPr/>
        </p:nvSpPr>
        <p:spPr>
          <a:xfrm>
            <a:off x="0" y="583625"/>
            <a:ext cx="9144000" cy="498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400">
                <a:solidFill>
                  <a:schemeClr val="dk2"/>
                </a:solidFill>
                <a:latin typeface="Times New Roman"/>
                <a:ea typeface="Times New Roman"/>
                <a:cs typeface="Times New Roman"/>
                <a:sym typeface="Times New Roman"/>
              </a:rPr>
              <a:t>The working principle of an ultrasonic sensor involves the emission of ultrasonic waves and the measurement of the time it takes for these waves to reflect off an object and return to the sensor. </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Generation of Ultrasonic Waves: The sensor consists of a transducer that can convert electrical energy into ultrasonic sound waves.</a:t>
            </a:r>
            <a:endParaRPr sz="24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Reflection of Ultrasonic Waves: When the ultrasonic waves encounter an object in their path, they are reflected back towards the sensor due to the difference in acoustic impedance between air and the object.</a:t>
            </a:r>
            <a:endParaRPr sz="24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Reception of Reflected Waves: The sensor's receiver detects the reflected ultrasonic waves.</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p:nvPr/>
        </p:nvSpPr>
        <p:spPr>
          <a:xfrm>
            <a:off x="150" y="567000"/>
            <a:ext cx="9144000" cy="27705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Measurement of Time Delay: The sensor measures the time delay between the emission of the ultrasonic waves and the reception of their reflection. </a:t>
            </a:r>
            <a:endParaRPr sz="24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1200">
              <a:solidFill>
                <a:schemeClr val="dk2"/>
              </a:solidFill>
              <a:latin typeface="Times New Roman"/>
              <a:ea typeface="Times New Roman"/>
              <a:cs typeface="Times New Roman"/>
              <a:sym typeface="Times New Roman"/>
            </a:endParaRPr>
          </a:p>
          <a:p>
            <a:pPr marL="457200" lvl="0" indent="-381000" algn="l" rtl="0">
              <a:spcBef>
                <a:spcPts val="0"/>
              </a:spcBef>
              <a:spcAft>
                <a:spcPts val="0"/>
              </a:spcAft>
              <a:buClr>
                <a:schemeClr val="dk2"/>
              </a:buClr>
              <a:buSzPts val="2400"/>
              <a:buFont typeface="Times New Roman"/>
              <a:buChar char="●"/>
            </a:pPr>
            <a:r>
              <a:rPr lang="en" sz="2400">
                <a:solidFill>
                  <a:schemeClr val="dk2"/>
                </a:solidFill>
                <a:latin typeface="Times New Roman"/>
                <a:ea typeface="Times New Roman"/>
                <a:cs typeface="Times New Roman"/>
                <a:sym typeface="Times New Roman"/>
              </a:rPr>
              <a:t>Output: The calculated distance is then provided as output, typically in the form of an analog voltage, digital pulse, or serial communication signal, depending on the sensor's design.</a:t>
            </a:r>
            <a:endParaRPr sz="24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p:nvPr/>
        </p:nvSpPr>
        <p:spPr>
          <a:xfrm>
            <a:off x="222750" y="344250"/>
            <a:ext cx="5832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2"/>
                </a:solidFill>
                <a:latin typeface="Times New Roman"/>
                <a:ea typeface="Times New Roman"/>
                <a:cs typeface="Times New Roman"/>
                <a:sym typeface="Times New Roman"/>
              </a:rPr>
              <a:t>Functionality</a:t>
            </a:r>
            <a:endParaRPr sz="3200">
              <a:solidFill>
                <a:schemeClr val="dk2"/>
              </a:solidFill>
              <a:latin typeface="Times New Roman"/>
              <a:ea typeface="Times New Roman"/>
              <a:cs typeface="Times New Roman"/>
              <a:sym typeface="Times New Roman"/>
            </a:endParaRPr>
          </a:p>
        </p:txBody>
      </p:sp>
      <p:sp>
        <p:nvSpPr>
          <p:cNvPr id="106" name="Google Shape;106;p21"/>
          <p:cNvSpPr txBox="1"/>
          <p:nvPr/>
        </p:nvSpPr>
        <p:spPr>
          <a:xfrm>
            <a:off x="50" y="859975"/>
            <a:ext cx="91440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1200">
              <a:solidFill>
                <a:schemeClr val="dk2"/>
              </a:solidFill>
            </a:endParaRPr>
          </a:p>
          <a:p>
            <a:pPr marL="457200" lvl="0" indent="-381000" algn="l" rtl="0">
              <a:spcBef>
                <a:spcPts val="0"/>
              </a:spcBef>
              <a:spcAft>
                <a:spcPts val="0"/>
              </a:spcAft>
              <a:buClr>
                <a:schemeClr val="dk2"/>
              </a:buClr>
              <a:buSzPts val="2400"/>
              <a:buChar char="●"/>
            </a:pPr>
            <a:r>
              <a:rPr lang="en" sz="2400">
                <a:solidFill>
                  <a:schemeClr val="dk2"/>
                </a:solidFill>
              </a:rPr>
              <a:t>Distance Measurement: The main function of an ultrasonic sensor is to accurately measure the distance between the sensor and an object in its field of view. </a:t>
            </a:r>
            <a:endParaRPr sz="2400">
              <a:solidFill>
                <a:schemeClr val="dk2"/>
              </a:solidFill>
            </a:endParaRPr>
          </a:p>
          <a:p>
            <a:pPr marL="457200" lvl="0" indent="-381000" algn="l" rtl="0">
              <a:spcBef>
                <a:spcPts val="0"/>
              </a:spcBef>
              <a:spcAft>
                <a:spcPts val="0"/>
              </a:spcAft>
              <a:buClr>
                <a:schemeClr val="dk2"/>
              </a:buClr>
              <a:buSzPts val="2400"/>
              <a:buChar char="●"/>
            </a:pPr>
            <a:r>
              <a:rPr lang="en" sz="2400">
                <a:solidFill>
                  <a:schemeClr val="dk2"/>
                </a:solidFill>
              </a:rPr>
              <a:t>Non-Contact Sensing: Ultrasonic sensors operate without physical contact with the object being measured.</a:t>
            </a:r>
            <a:endParaRPr sz="2400">
              <a:solidFill>
                <a:schemeClr val="dk2"/>
              </a:solidFill>
            </a:endParaRPr>
          </a:p>
          <a:p>
            <a:pPr marL="457200" lvl="0" indent="0" algn="l" rtl="0">
              <a:spcBef>
                <a:spcPts val="0"/>
              </a:spcBef>
              <a:spcAft>
                <a:spcPts val="0"/>
              </a:spcAft>
              <a:buNone/>
            </a:pPr>
            <a:endParaRPr sz="1200">
              <a:solidFill>
                <a:schemeClr val="dk2"/>
              </a:solidFill>
            </a:endParaRPr>
          </a:p>
          <a:p>
            <a:pPr marL="457200" lvl="0" indent="-381000" algn="l" rtl="0">
              <a:spcBef>
                <a:spcPts val="0"/>
              </a:spcBef>
              <a:spcAft>
                <a:spcPts val="0"/>
              </a:spcAft>
              <a:buClr>
                <a:schemeClr val="dk2"/>
              </a:buClr>
              <a:buSzPts val="2400"/>
              <a:buChar char="●"/>
            </a:pPr>
            <a:r>
              <a:rPr lang="en" sz="2400">
                <a:solidFill>
                  <a:schemeClr val="dk2"/>
                </a:solidFill>
              </a:rPr>
              <a:t>Accuracy and Precision: Ultrasonic sensors are designed to provide accurate and precise distance measurements within their specified range.</a:t>
            </a:r>
            <a:endParaRPr sz="2400">
              <a:solidFill>
                <a:schemeClr val="dk2"/>
              </a:solidFill>
            </a:endParaRPr>
          </a:p>
          <a:p>
            <a:pPr marL="0" lvl="0" indent="0" algn="l" rtl="0">
              <a:spcBef>
                <a:spcPts val="0"/>
              </a:spcBef>
              <a:spcAft>
                <a:spcPts val="0"/>
              </a:spcAft>
              <a:buClr>
                <a:schemeClr val="dk1"/>
              </a:buClr>
              <a:buSzPts val="1100"/>
              <a:buFont typeface="Arial"/>
              <a:buNone/>
            </a:pPr>
            <a:endParaRPr sz="1200">
              <a:solidFill>
                <a:schemeClr val="dk2"/>
              </a:solidFill>
            </a:endParaRPr>
          </a:p>
          <a:p>
            <a:pPr marL="0" lvl="0" indent="0" algn="l" rtl="0">
              <a:spcBef>
                <a:spcPts val="0"/>
              </a:spcBef>
              <a:spcAft>
                <a:spcPts val="0"/>
              </a:spcAft>
              <a:buClr>
                <a:schemeClr val="dk1"/>
              </a:buClr>
              <a:buSzPts val="1100"/>
              <a:buFont typeface="Arial"/>
              <a:buNone/>
            </a:pPr>
            <a:endParaRPr sz="1200">
              <a:solidFill>
                <a:schemeClr val="dk2"/>
              </a:solidFill>
            </a:endParaRPr>
          </a:p>
          <a:p>
            <a:pPr marL="0" lvl="0" indent="0" algn="l" rtl="0">
              <a:spcBef>
                <a:spcPts val="0"/>
              </a:spcBef>
              <a:spcAft>
                <a:spcPts val="0"/>
              </a:spcAft>
              <a:buNone/>
            </a:pPr>
            <a:endParaRPr sz="12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1954</Words>
  <Application>Microsoft Office PowerPoint</Application>
  <PresentationFormat>On-screen Show (16:9)</PresentationFormat>
  <Paragraphs>324</Paragraphs>
  <Slides>45</Slides>
  <Notes>44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Times New Roman</vt:lpstr>
      <vt:lpstr>Simple Light</vt:lpstr>
      <vt:lpstr>Automatic Dustbin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Dustbin   </dc:title>
  <cp:lastModifiedBy>Aaryan Bharti</cp:lastModifiedBy>
  <cp:revision>2</cp:revision>
  <dcterms:modified xsi:type="dcterms:W3CDTF">2024-04-26T21:53:53Z</dcterms:modified>
</cp:coreProperties>
</file>